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547" r:id="rId3"/>
    <p:sldId id="407" r:id="rId4"/>
    <p:sldId id="543" r:id="rId5"/>
    <p:sldId id="391" r:id="rId6"/>
    <p:sldId id="404" r:id="rId7"/>
    <p:sldId id="495" r:id="rId8"/>
    <p:sldId id="406" r:id="rId9"/>
    <p:sldId id="541" r:id="rId10"/>
    <p:sldId id="542" r:id="rId11"/>
    <p:sldId id="408" r:id="rId12"/>
    <p:sldId id="530" r:id="rId13"/>
    <p:sldId id="277" r:id="rId14"/>
    <p:sldId id="262" r:id="rId15"/>
    <p:sldId id="280" r:id="rId16"/>
    <p:sldId id="282" r:id="rId17"/>
    <p:sldId id="260" r:id="rId18"/>
    <p:sldId id="533" r:id="rId19"/>
    <p:sldId id="410" r:id="rId20"/>
    <p:sldId id="348" r:id="rId21"/>
    <p:sldId id="521" r:id="rId22"/>
    <p:sldId id="540" r:id="rId23"/>
    <p:sldId id="532" r:id="rId24"/>
    <p:sldId id="535" r:id="rId25"/>
    <p:sldId id="536" r:id="rId26"/>
    <p:sldId id="545" r:id="rId27"/>
    <p:sldId id="546" r:id="rId28"/>
    <p:sldId id="339" r:id="rId29"/>
    <p:sldId id="526" r:id="rId30"/>
    <p:sldId id="523" r:id="rId31"/>
    <p:sldId id="525" r:id="rId32"/>
    <p:sldId id="527" r:id="rId33"/>
    <p:sldId id="529" r:id="rId34"/>
    <p:sldId id="483" r:id="rId35"/>
    <p:sldId id="482" r:id="rId36"/>
    <p:sldId id="524" r:id="rId37"/>
    <p:sldId id="409" r:id="rId38"/>
    <p:sldId id="309" r:id="rId39"/>
    <p:sldId id="485" r:id="rId40"/>
    <p:sldId id="513" r:id="rId41"/>
    <p:sldId id="537" r:id="rId42"/>
    <p:sldId id="488"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65" charset="0"/>
        <a:ea typeface="MS PGothic" pitchFamily="34" charset="-128"/>
        <a:cs typeface="MS PGothic" pitchFamily="34" charset="-128"/>
      </a:defRPr>
    </a:lvl1pPr>
    <a:lvl2pPr marL="457200" algn="l" rtl="0" fontAlgn="base">
      <a:spcBef>
        <a:spcPct val="0"/>
      </a:spcBef>
      <a:spcAft>
        <a:spcPct val="0"/>
      </a:spcAft>
      <a:defRPr kern="1200">
        <a:solidFill>
          <a:schemeClr val="tx1"/>
        </a:solidFill>
        <a:latin typeface="Arial" pitchFamily="-65" charset="0"/>
        <a:ea typeface="MS PGothic" pitchFamily="34" charset="-128"/>
        <a:cs typeface="MS PGothic" pitchFamily="34" charset="-128"/>
      </a:defRPr>
    </a:lvl2pPr>
    <a:lvl3pPr marL="914400" algn="l" rtl="0" fontAlgn="base">
      <a:spcBef>
        <a:spcPct val="0"/>
      </a:spcBef>
      <a:spcAft>
        <a:spcPct val="0"/>
      </a:spcAft>
      <a:defRPr kern="1200">
        <a:solidFill>
          <a:schemeClr val="tx1"/>
        </a:solidFill>
        <a:latin typeface="Arial" pitchFamily="-65" charset="0"/>
        <a:ea typeface="MS PGothic" pitchFamily="34" charset="-128"/>
        <a:cs typeface="MS PGothic" pitchFamily="34" charset="-128"/>
      </a:defRPr>
    </a:lvl3pPr>
    <a:lvl4pPr marL="1371600" algn="l" rtl="0" fontAlgn="base">
      <a:spcBef>
        <a:spcPct val="0"/>
      </a:spcBef>
      <a:spcAft>
        <a:spcPct val="0"/>
      </a:spcAft>
      <a:defRPr kern="1200">
        <a:solidFill>
          <a:schemeClr val="tx1"/>
        </a:solidFill>
        <a:latin typeface="Arial" pitchFamily="-65" charset="0"/>
        <a:ea typeface="MS PGothic" pitchFamily="34" charset="-128"/>
        <a:cs typeface="MS PGothic" pitchFamily="34" charset="-128"/>
      </a:defRPr>
    </a:lvl4pPr>
    <a:lvl5pPr marL="1828800" algn="l" rtl="0" fontAlgn="base">
      <a:spcBef>
        <a:spcPct val="0"/>
      </a:spcBef>
      <a:spcAft>
        <a:spcPct val="0"/>
      </a:spcAft>
      <a:defRPr kern="1200">
        <a:solidFill>
          <a:schemeClr val="tx1"/>
        </a:solidFill>
        <a:latin typeface="Arial" pitchFamily="-65" charset="0"/>
        <a:ea typeface="MS PGothic" pitchFamily="34" charset="-128"/>
        <a:cs typeface="MS PGothic" pitchFamily="34" charset="-128"/>
      </a:defRPr>
    </a:lvl5pPr>
    <a:lvl6pPr marL="2286000" algn="l" defTabSz="457200" rtl="0" eaLnBrk="1" latinLnBrk="0" hangingPunct="1">
      <a:defRPr kern="1200">
        <a:solidFill>
          <a:schemeClr val="tx1"/>
        </a:solidFill>
        <a:latin typeface="Arial" pitchFamily="-65" charset="0"/>
        <a:ea typeface="MS PGothic" pitchFamily="34" charset="-128"/>
        <a:cs typeface="MS PGothic" pitchFamily="34" charset="-128"/>
      </a:defRPr>
    </a:lvl6pPr>
    <a:lvl7pPr marL="2743200" algn="l" defTabSz="457200" rtl="0" eaLnBrk="1" latinLnBrk="0" hangingPunct="1">
      <a:defRPr kern="1200">
        <a:solidFill>
          <a:schemeClr val="tx1"/>
        </a:solidFill>
        <a:latin typeface="Arial" pitchFamily="-65" charset="0"/>
        <a:ea typeface="MS PGothic" pitchFamily="34" charset="-128"/>
        <a:cs typeface="MS PGothic" pitchFamily="34" charset="-128"/>
      </a:defRPr>
    </a:lvl7pPr>
    <a:lvl8pPr marL="3200400" algn="l" defTabSz="457200" rtl="0" eaLnBrk="1" latinLnBrk="0" hangingPunct="1">
      <a:defRPr kern="1200">
        <a:solidFill>
          <a:schemeClr val="tx1"/>
        </a:solidFill>
        <a:latin typeface="Arial" pitchFamily="-65" charset="0"/>
        <a:ea typeface="MS PGothic" pitchFamily="34" charset="-128"/>
        <a:cs typeface="MS PGothic" pitchFamily="34" charset="-128"/>
      </a:defRPr>
    </a:lvl8pPr>
    <a:lvl9pPr marL="3657600" algn="l" defTabSz="457200" rtl="0" eaLnBrk="1" latinLnBrk="0" hangingPunct="1">
      <a:defRPr kern="1200">
        <a:solidFill>
          <a:schemeClr val="tx1"/>
        </a:solidFill>
        <a:latin typeface="Arial" pitchFamily="-65" charset="0"/>
        <a:ea typeface="MS PGothic" pitchFamily="34" charset="-128"/>
        <a:cs typeface="MS PGothic"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74"/>
  </p:normalViewPr>
  <p:slideViewPr>
    <p:cSldViewPr>
      <p:cViewPr varScale="1">
        <p:scale>
          <a:sx n="42" d="100"/>
          <a:sy n="42" d="100"/>
        </p:scale>
        <p:origin x="1212"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12" d="100"/>
          <a:sy n="112" d="100"/>
        </p:scale>
        <p:origin x="-413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09"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9" charset="0"/>
              </a:defRPr>
            </a:lvl1pPr>
          </a:lstStyle>
          <a:p>
            <a:pPr>
              <a:defRPr/>
            </a:pPr>
            <a:fld id="{C38BC885-1066-E548-ADCD-3AA002FC912C}" type="datetime1">
              <a:rPr lang="en-US"/>
              <a:pPr>
                <a:defRPr/>
              </a:pPr>
              <a:t>11/25/2018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09"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9" charset="0"/>
              </a:defRPr>
            </a:lvl1pPr>
          </a:lstStyle>
          <a:p>
            <a:pPr>
              <a:defRPr/>
            </a:pPr>
            <a:fld id="{B80B3FFE-4DBD-894D-8A95-907279F6C127}" type="slidenum">
              <a:rPr lang="en-US"/>
              <a:pPr>
                <a:defRPr/>
              </a:pPr>
              <a:t>‹#›</a:t>
            </a:fld>
            <a:endParaRPr lang="en-US"/>
          </a:p>
        </p:txBody>
      </p:sp>
    </p:spTree>
    <p:extLst>
      <p:ext uri="{BB962C8B-B14F-4D97-AF65-F5344CB8AC3E}">
        <p14:creationId xmlns:p14="http://schemas.microsoft.com/office/powerpoint/2010/main" val="2796241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9" charset="-128"/>
        <a:cs typeface="ＭＳ Ｐゴシック" pitchFamily="-109" charset="-128"/>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eaLnBrk="1" hangingPunct="1">
              <a:spcBef>
                <a:spcPct val="0"/>
              </a:spcBef>
            </a:pPr>
            <a:endParaRPr lang="en-US"/>
          </a:p>
        </p:txBody>
      </p:sp>
      <p:sp>
        <p:nvSpPr>
          <p:cNvPr id="16388" name="Slide Number Placeholder 3"/>
          <p:cNvSpPr>
            <a:spLocks noGrp="1"/>
          </p:cNvSpPr>
          <p:nvPr>
            <p:ph type="sldNum" sz="quarter" idx="5"/>
          </p:nvPr>
        </p:nvSpPr>
        <p:spPr bwMode="auto">
          <a:noFill/>
          <a:ln>
            <a:miter lim="800000"/>
            <a:headEnd/>
            <a:tailEnd/>
          </a:ln>
        </p:spPr>
        <p:txBody>
          <a:bodyPr/>
          <a:lstStyle/>
          <a:p>
            <a:fld id="{7A0EF87E-BF83-D24D-B9A8-BB5F3909D737}" type="slidenum">
              <a:rPr lang="en-US">
                <a:latin typeface="Calibri" pitchFamily="-65" charset="0"/>
              </a:rPr>
              <a:pPr/>
              <a:t>1</a:t>
            </a:fld>
            <a:endParaRPr lang="en-US">
              <a:latin typeface="Calibri" pitchFamily="-65" charset="0"/>
            </a:endParaRPr>
          </a:p>
        </p:txBody>
      </p:sp>
    </p:spTree>
    <p:extLst>
      <p:ext uri="{BB962C8B-B14F-4D97-AF65-F5344CB8AC3E}">
        <p14:creationId xmlns:p14="http://schemas.microsoft.com/office/powerpoint/2010/main" val="94811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endParaRPr lang="en-US"/>
          </a:p>
        </p:txBody>
      </p:sp>
      <p:sp>
        <p:nvSpPr>
          <p:cNvPr id="67588" name="Slide Number Placeholder 3"/>
          <p:cNvSpPr>
            <a:spLocks noGrp="1"/>
          </p:cNvSpPr>
          <p:nvPr>
            <p:ph type="sldNum" sz="quarter" idx="5"/>
          </p:nvPr>
        </p:nvSpPr>
        <p:spPr bwMode="auto">
          <a:noFill/>
          <a:ln>
            <a:miter lim="800000"/>
            <a:headEnd/>
            <a:tailEnd/>
          </a:ln>
        </p:spPr>
        <p:txBody>
          <a:bodyPr/>
          <a:lstStyle/>
          <a:p>
            <a:fld id="{A3FCECD4-C07F-184E-8BD1-BA0A92993554}" type="slidenum">
              <a:rPr lang="en-US">
                <a:latin typeface="Calibri" pitchFamily="-112" charset="0"/>
              </a:rPr>
              <a:pPr/>
              <a:t>31</a:t>
            </a:fld>
            <a:endParaRPr lang="en-US">
              <a:latin typeface="Calibri" pitchFamily="-112" charset="0"/>
            </a:endParaRPr>
          </a:p>
        </p:txBody>
      </p:sp>
    </p:spTree>
    <p:extLst>
      <p:ext uri="{BB962C8B-B14F-4D97-AF65-F5344CB8AC3E}">
        <p14:creationId xmlns:p14="http://schemas.microsoft.com/office/powerpoint/2010/main" val="145662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a:lstStyle/>
          <a:p>
            <a:fld id="{AC6037F7-9F97-484A-B074-0105C8B4A416}" type="slidenum">
              <a:rPr lang="en-US">
                <a:latin typeface="Calibri" pitchFamily="-65" charset="0"/>
              </a:rPr>
              <a:pPr/>
              <a:t>36</a:t>
            </a:fld>
            <a:endParaRPr lang="en-US">
              <a:latin typeface="Calibri" pitchFamily="-65"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a:lstStyle/>
          <a:p>
            <a:pPr eaLnBrk="1" hangingPunct="1"/>
            <a:r>
              <a:rPr lang="en-US">
                <a:latin typeface="Arial" pitchFamily="-65" charset="0"/>
              </a:rPr>
              <a:t>The U.S.-China Student Summit, operated by WorldStrides with the support of the 100,000 Strong Foundation, aims to fulfill the initiative first set forth by President Barack Obama and the State Department to strengthen our relationship with China through our young people. With the support of the State Department, Peking University, and high-level government and education officials in China, it has become a movement that will quickly outlive even its name! The initial goal of 100,000 students studying in China will likely be reached, and then expanded. Each university participating in the inaugural U.S.-China Student Summit will play a part.</a:t>
            </a:r>
          </a:p>
        </p:txBody>
      </p:sp>
    </p:spTree>
    <p:extLst>
      <p:ext uri="{BB962C8B-B14F-4D97-AF65-F5344CB8AC3E}">
        <p14:creationId xmlns:p14="http://schemas.microsoft.com/office/powerpoint/2010/main" val="1534000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endParaRPr lang="en-US"/>
          </a:p>
        </p:txBody>
      </p:sp>
      <p:sp>
        <p:nvSpPr>
          <p:cNvPr id="71684" name="Slide Number Placeholder 3"/>
          <p:cNvSpPr>
            <a:spLocks noGrp="1"/>
          </p:cNvSpPr>
          <p:nvPr>
            <p:ph type="sldNum" sz="quarter" idx="5"/>
          </p:nvPr>
        </p:nvSpPr>
        <p:spPr bwMode="auto">
          <a:noFill/>
          <a:ln>
            <a:miter lim="800000"/>
            <a:headEnd/>
            <a:tailEnd/>
          </a:ln>
        </p:spPr>
        <p:txBody>
          <a:bodyPr/>
          <a:lstStyle/>
          <a:p>
            <a:fld id="{B1A8E8A3-BCAC-DD4F-AE53-9D5235514F50}" type="slidenum">
              <a:rPr lang="en-US">
                <a:latin typeface="Calibri" pitchFamily="-65" charset="0"/>
              </a:rPr>
              <a:pPr/>
              <a:t>38</a:t>
            </a:fld>
            <a:endParaRPr lang="en-US">
              <a:latin typeface="Calibri" pitchFamily="-65" charset="0"/>
            </a:endParaRPr>
          </a:p>
        </p:txBody>
      </p:sp>
    </p:spTree>
    <p:extLst>
      <p:ext uri="{BB962C8B-B14F-4D97-AF65-F5344CB8AC3E}">
        <p14:creationId xmlns:p14="http://schemas.microsoft.com/office/powerpoint/2010/main" val="250603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a:lstStyle/>
          <a:p>
            <a:fld id="{5DD937BF-4222-4741-975F-8C8A784292E2}" type="slidenum">
              <a:rPr lang="en-US">
                <a:latin typeface="Times New Roman" pitchFamily="-65" charset="0"/>
              </a:rPr>
              <a:pPr/>
              <a:t>5</a:t>
            </a:fld>
            <a:endParaRPr lang="en-US">
              <a:latin typeface="Times New Roman" pitchFamily="-65" charset="0"/>
            </a:endParaRPr>
          </a:p>
        </p:txBody>
      </p:sp>
      <p:sp>
        <p:nvSpPr>
          <p:cNvPr id="19459"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9460" name="Rectangle 3"/>
          <p:cNvSpPr>
            <a:spLocks noChangeArrowheads="1"/>
          </p:cNvSpPr>
          <p:nvPr/>
        </p:nvSpPr>
        <p:spPr bwMode="auto">
          <a:xfrm>
            <a:off x="0" y="8685213"/>
            <a:ext cx="2970213" cy="458787"/>
          </a:xfrm>
          <a:prstGeom prst="rect">
            <a:avLst/>
          </a:prstGeom>
          <a:noFill/>
          <a:ln w="12700">
            <a:noFill/>
            <a:miter lim="800000"/>
            <a:headEnd/>
            <a:tailEnd/>
          </a:ln>
        </p:spPr>
        <p:txBody>
          <a:bodyPr wrap="none" anchor="ctr">
            <a:prstTxWarp prst="textNoShape">
              <a:avLst/>
            </a:prstTxWarp>
          </a:bodyPr>
          <a:lstStyle/>
          <a:p>
            <a:endParaRPr lang="en-US"/>
          </a:p>
        </p:txBody>
      </p:sp>
      <p:sp>
        <p:nvSpPr>
          <p:cNvPr id="19461" name="Rectangle 4"/>
          <p:cNvSpPr>
            <a:spLocks noChangeArrowheads="1"/>
          </p:cNvSpPr>
          <p:nvPr/>
        </p:nvSpPr>
        <p:spPr bwMode="auto">
          <a:xfrm>
            <a:off x="0" y="0"/>
            <a:ext cx="2970213"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19462" name="Rectangle 5"/>
          <p:cNvSpPr>
            <a:spLocks noGrp="1" noRot="1" noChangeAspect="1" noChangeArrowheads="1" noTextEdit="1"/>
          </p:cNvSpPr>
          <p:nvPr>
            <p:ph type="sldImg"/>
          </p:nvPr>
        </p:nvSpPr>
        <p:spPr bwMode="auto">
          <a:xfrm>
            <a:off x="838200" y="685800"/>
            <a:ext cx="4543425" cy="3408363"/>
          </a:xfrm>
          <a:solidFill>
            <a:srgbClr val="FFFFFF"/>
          </a:solidFill>
          <a:ln>
            <a:solidFill>
              <a:srgbClr val="000000"/>
            </a:solidFill>
            <a:miter lim="800000"/>
            <a:headEnd/>
            <a:tailEnd/>
          </a:ln>
        </p:spPr>
      </p:sp>
      <p:sp>
        <p:nvSpPr>
          <p:cNvPr id="19463" name="Rectangle 6"/>
          <p:cNvSpPr>
            <a:spLocks noGrp="1" noChangeArrowheads="1"/>
          </p:cNvSpPr>
          <p:nvPr>
            <p:ph type="body" idx="1"/>
          </p:nvPr>
        </p:nvSpPr>
        <p:spPr bwMode="auto">
          <a:xfrm>
            <a:off x="228600" y="3257550"/>
            <a:ext cx="6553200" cy="5603875"/>
          </a:xfrm>
          <a:solidFill>
            <a:srgbClr val="FFFFFF"/>
          </a:solidFill>
          <a:ln>
            <a:solidFill>
              <a:srgbClr val="000000"/>
            </a:solidFill>
            <a:miter lim="800000"/>
            <a:headEnd/>
            <a:tailEnd/>
          </a:ln>
        </p:spPr>
        <p:txBody>
          <a:bodyPr lIns="89730" tIns="44865" rIns="89730" bIns="44865"/>
          <a:lstStyle/>
          <a:p>
            <a:pPr eaLnBrk="1" hangingPunct="1"/>
            <a:r>
              <a:rPr lang="en-US" sz="1800" b="1" u="sng">
                <a:latin typeface="Times New Roman" pitchFamily="-65" charset="0"/>
              </a:rPr>
              <a:t>Agricultural Age</a:t>
            </a:r>
            <a:endParaRPr lang="en-US" sz="1800" b="1">
              <a:latin typeface="Times New Roman" pitchFamily="-65" charset="0"/>
            </a:endParaRPr>
          </a:p>
          <a:p>
            <a:pPr lvl="1" eaLnBrk="1" hangingPunct="1"/>
            <a:r>
              <a:rPr lang="en-US" sz="1400" b="1">
                <a:latin typeface="Times New Roman" pitchFamily="-65" charset="0"/>
              </a:rPr>
              <a:t> </a:t>
            </a:r>
            <a:r>
              <a:rPr lang="en-US" b="1">
                <a:latin typeface="Times New Roman" pitchFamily="-65" charset="0"/>
              </a:rPr>
              <a:t>Lasted thousands of years</a:t>
            </a:r>
          </a:p>
          <a:p>
            <a:pPr lvl="1" eaLnBrk="1" hangingPunct="1"/>
            <a:r>
              <a:rPr lang="en-US" b="1">
                <a:latin typeface="Times New Roman" pitchFamily="-65" charset="0"/>
              </a:rPr>
              <a:t> Significant change happened over centuries</a:t>
            </a:r>
          </a:p>
          <a:p>
            <a:pPr lvl="1" eaLnBrk="1" hangingPunct="1"/>
            <a:r>
              <a:rPr lang="en-US" b="1">
                <a:latin typeface="Times New Roman" pitchFamily="-65" charset="0"/>
              </a:rPr>
              <a:t> Competitive advantage was based on land</a:t>
            </a:r>
          </a:p>
          <a:p>
            <a:pPr lvl="1" eaLnBrk="1" hangingPunct="1"/>
            <a:endParaRPr lang="en-US" sz="1400" b="1">
              <a:latin typeface="Times New Roman" pitchFamily="-65" charset="0"/>
            </a:endParaRPr>
          </a:p>
          <a:p>
            <a:pPr eaLnBrk="1" hangingPunct="1"/>
            <a:r>
              <a:rPr lang="en-US" sz="1800" b="1" u="sng">
                <a:latin typeface="Times New Roman" pitchFamily="-65" charset="0"/>
              </a:rPr>
              <a:t>Industrial Age</a:t>
            </a:r>
            <a:endParaRPr lang="en-US" sz="1800" b="1">
              <a:latin typeface="Times New Roman" pitchFamily="-65" charset="0"/>
            </a:endParaRPr>
          </a:p>
          <a:p>
            <a:pPr lvl="1" eaLnBrk="1" hangingPunct="1"/>
            <a:r>
              <a:rPr lang="en-US" sz="1400" b="1">
                <a:latin typeface="Times New Roman" pitchFamily="-65" charset="0"/>
              </a:rPr>
              <a:t> </a:t>
            </a:r>
            <a:r>
              <a:rPr lang="en-US" b="1">
                <a:latin typeface="Times New Roman" pitchFamily="-65" charset="0"/>
              </a:rPr>
              <a:t>Lasted approximately 100 years</a:t>
            </a:r>
          </a:p>
          <a:p>
            <a:pPr lvl="1" eaLnBrk="1" hangingPunct="1"/>
            <a:r>
              <a:rPr lang="en-US" b="1">
                <a:latin typeface="Times New Roman" pitchFamily="-65" charset="0"/>
              </a:rPr>
              <a:t> Significant change measured in decades</a:t>
            </a:r>
          </a:p>
          <a:p>
            <a:pPr lvl="1" eaLnBrk="1" hangingPunct="1"/>
            <a:r>
              <a:rPr lang="en-US" b="1">
                <a:latin typeface="Times New Roman" pitchFamily="-65" charset="0"/>
              </a:rPr>
              <a:t> Competitive advantage based on raw materials and  </a:t>
            </a:r>
            <a:br>
              <a:rPr lang="en-US" b="1">
                <a:latin typeface="Times New Roman" pitchFamily="-65" charset="0"/>
              </a:rPr>
            </a:br>
            <a:r>
              <a:rPr lang="en-US" b="1">
                <a:latin typeface="Times New Roman" pitchFamily="-65" charset="0"/>
              </a:rPr>
              <a:t>   mass labor</a:t>
            </a:r>
            <a:endParaRPr lang="en-US" sz="1400" b="1">
              <a:latin typeface="Times New Roman" pitchFamily="-65" charset="0"/>
            </a:endParaRPr>
          </a:p>
          <a:p>
            <a:pPr lvl="1" eaLnBrk="1" hangingPunct="1"/>
            <a:endParaRPr lang="en-US" sz="1400" b="1">
              <a:latin typeface="Times New Roman" pitchFamily="-65" charset="0"/>
            </a:endParaRPr>
          </a:p>
          <a:p>
            <a:pPr eaLnBrk="1" hangingPunct="1"/>
            <a:r>
              <a:rPr lang="en-US" sz="1800" b="1" u="sng">
                <a:latin typeface="Times New Roman" pitchFamily="-65" charset="0"/>
              </a:rPr>
              <a:t>Knowledge Age</a:t>
            </a:r>
            <a:endParaRPr lang="en-US" sz="1800" b="1">
              <a:latin typeface="Times New Roman" pitchFamily="-65" charset="0"/>
            </a:endParaRPr>
          </a:p>
          <a:p>
            <a:pPr lvl="1" eaLnBrk="1" hangingPunct="1"/>
            <a:r>
              <a:rPr lang="en-US" sz="1400" b="1">
                <a:latin typeface="Times New Roman" pitchFamily="-65" charset="0"/>
              </a:rPr>
              <a:t> </a:t>
            </a:r>
            <a:r>
              <a:rPr lang="en-US" b="1">
                <a:latin typeface="Times New Roman" pitchFamily="-65" charset="0"/>
              </a:rPr>
              <a:t>Today</a:t>
            </a:r>
          </a:p>
          <a:p>
            <a:pPr lvl="1" eaLnBrk="1" hangingPunct="1"/>
            <a:r>
              <a:rPr lang="en-US" b="1">
                <a:latin typeface="Times New Roman" pitchFamily="-65" charset="0"/>
              </a:rPr>
              <a:t> Rate of change = years or even months (accelerating)</a:t>
            </a:r>
          </a:p>
          <a:p>
            <a:pPr lvl="1" eaLnBrk="1" hangingPunct="1"/>
            <a:r>
              <a:rPr lang="en-US" b="1">
                <a:latin typeface="Times New Roman" pitchFamily="-65" charset="0"/>
              </a:rPr>
              <a:t> Sources of competitive advantage are shifting -- </a:t>
            </a:r>
            <a:br>
              <a:rPr lang="en-US" b="1">
                <a:latin typeface="Times New Roman" pitchFamily="-65" charset="0"/>
              </a:rPr>
            </a:br>
            <a:r>
              <a:rPr lang="en-US" b="1">
                <a:latin typeface="Times New Roman" pitchFamily="-65" charset="0"/>
              </a:rPr>
              <a:t>  less tangible</a:t>
            </a:r>
          </a:p>
          <a:p>
            <a:pPr lvl="1" eaLnBrk="1" hangingPunct="1"/>
            <a:r>
              <a:rPr lang="en-US" b="1">
                <a:latin typeface="Times New Roman" pitchFamily="-65" charset="0"/>
              </a:rPr>
              <a:t> Technology plays a key role</a:t>
            </a:r>
            <a:endParaRPr lang="en-US" sz="1400" b="1">
              <a:latin typeface="Times New Roman" pitchFamily="-65" charset="0"/>
            </a:endParaRPr>
          </a:p>
          <a:p>
            <a:pPr lvl="1" eaLnBrk="1" hangingPunct="1"/>
            <a:endParaRPr lang="en-US" sz="1400" b="1">
              <a:latin typeface="Times New Roman" pitchFamily="-65" charset="0"/>
            </a:endParaRPr>
          </a:p>
          <a:p>
            <a:pPr eaLnBrk="1" hangingPunct="1"/>
            <a:r>
              <a:rPr lang="en-US" sz="1600" b="1" u="sng">
                <a:latin typeface="Times New Roman" pitchFamily="-65" charset="0"/>
              </a:rPr>
              <a:t>Creative Age</a:t>
            </a:r>
          </a:p>
        </p:txBody>
      </p:sp>
      <p:sp>
        <p:nvSpPr>
          <p:cNvPr id="19464" name="Text Box 7"/>
          <p:cNvSpPr txBox="1">
            <a:spLocks noChangeArrowheads="1"/>
          </p:cNvSpPr>
          <p:nvPr/>
        </p:nvSpPr>
        <p:spPr bwMode="auto">
          <a:xfrm>
            <a:off x="5867400" y="8801100"/>
            <a:ext cx="846138" cy="338138"/>
          </a:xfrm>
          <a:prstGeom prst="rect">
            <a:avLst/>
          </a:prstGeom>
          <a:noFill/>
          <a:ln w="9525">
            <a:noFill/>
            <a:miter lim="800000"/>
            <a:headEnd/>
            <a:tailEnd/>
          </a:ln>
        </p:spPr>
        <p:txBody>
          <a:bodyPr wrap="none" lIns="91417" tIns="45709" rIns="91417" bIns="45709">
            <a:prstTxWarp prst="textNoShape">
              <a:avLst/>
            </a:prstTxWarp>
            <a:spAutoFit/>
          </a:bodyPr>
          <a:lstStyle/>
          <a:p>
            <a:pPr eaLnBrk="0" hangingPunct="0"/>
            <a:r>
              <a:rPr lang="en-US" sz="1600" b="1"/>
              <a:t>Slide 3</a:t>
            </a:r>
          </a:p>
        </p:txBody>
      </p:sp>
    </p:spTree>
    <p:extLst>
      <p:ext uri="{BB962C8B-B14F-4D97-AF65-F5344CB8AC3E}">
        <p14:creationId xmlns:p14="http://schemas.microsoft.com/office/powerpoint/2010/main" val="60819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CDA4721F-6D54-4F40-B20B-4CDF4AAE5B55}"/>
              </a:ext>
            </a:extLst>
          </p:cNvPr>
          <p:cNvSpPr>
            <a:spLocks noGrp="1" noChangeArrowheads="1"/>
          </p:cNvSpPr>
          <p:nvPr>
            <p:ph type="sldNum" sz="quarter" idx="5"/>
          </p:nvPr>
        </p:nvSpPr>
        <p:spPr>
          <a:ln/>
        </p:spPr>
        <p:txBody>
          <a:bodyPr/>
          <a:lstStyle/>
          <a:p>
            <a:fld id="{075A9D46-26D5-8048-80E0-D259A59F9E02}" type="slidenum">
              <a:rPr lang="en-US" altLang="en-US"/>
              <a:pPr/>
              <a:t>13</a:t>
            </a:fld>
            <a:endParaRPr lang="en-US" altLang="en-US"/>
          </a:p>
        </p:txBody>
      </p:sp>
      <p:sp>
        <p:nvSpPr>
          <p:cNvPr id="98306" name="Rectangle 2">
            <a:extLst>
              <a:ext uri="{FF2B5EF4-FFF2-40B4-BE49-F238E27FC236}">
                <a16:creationId xmlns:a16="http://schemas.microsoft.com/office/drawing/2014/main" xmlns="" id="{7DFF0B7A-8F09-4947-9B5B-395656219E61}"/>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xmlns="" id="{B9F1F24E-F8BC-9D46-8EE2-D063EE2DF254}"/>
              </a:ext>
            </a:extLst>
          </p:cNvPr>
          <p:cNvSpPr>
            <a:spLocks noGrp="1" noChangeArrowheads="1"/>
          </p:cNvSpPr>
          <p:nvPr>
            <p:ph type="body" idx="1"/>
          </p:nvPr>
        </p:nvSpPr>
        <p:spPr/>
        <p:txBody>
          <a:bodyPr/>
          <a:lstStyle/>
          <a:p>
            <a:r>
              <a:rPr lang="en-US" altLang="en-US"/>
              <a:t>Thank you for the opportunity to talk about what we think we have learned about academic leadership, as a result our work in facilitating strategic planning at  more than thirty business schools.  My comments are in the context of helping our partnership schools to make strategic choices to distinguish their programs and scholarship in a world of changing expectations, intense competition and and fast-moving technology.</a:t>
            </a:r>
          </a:p>
          <a:p>
            <a:endParaRPr lang="en-US" altLang="en-US"/>
          </a:p>
          <a:p>
            <a:r>
              <a:rPr lang="en-US" altLang="en-US"/>
              <a:t>My colleague in this venture is Michael Diamond, Vice-President and Executive Vice-Provost of the University of Southern California.  We have written about our experiences in a book published by the Ernst &amp; Young Foundation.  If you are interested in more specifics, I’ve provided references to where you can get a hard copy or PDF copy of the book.</a:t>
            </a:r>
          </a:p>
          <a:p>
            <a:endParaRPr lang="en-US" altLang="en-US"/>
          </a:p>
          <a:p>
            <a:r>
              <a:rPr lang="en-US" altLang="en-US"/>
              <a:t>Our work is not focused, per se, on undergraduate curricula, but the strategic choices, made by our partnership schools, largely determine the context within which their undergraduate curricula are designed.  So, although my comments on leadership are in the context of this more general experience, my sense is that the character and quality of leadership needed to forge agreement on strategic choices, and to enroll support for implementing these choices, would be very much applicable to the challenges of curriculum design and improvement.</a:t>
            </a:r>
          </a:p>
        </p:txBody>
      </p:sp>
    </p:spTree>
    <p:extLst>
      <p:ext uri="{BB962C8B-B14F-4D97-AF65-F5344CB8AC3E}">
        <p14:creationId xmlns:p14="http://schemas.microsoft.com/office/powerpoint/2010/main" val="2850603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3E1865A0-DEB5-AD4B-969B-521960C8110F}"/>
              </a:ext>
            </a:extLst>
          </p:cNvPr>
          <p:cNvSpPr>
            <a:spLocks noGrp="1" noChangeArrowheads="1"/>
          </p:cNvSpPr>
          <p:nvPr>
            <p:ph type="sldNum" sz="quarter" idx="5"/>
          </p:nvPr>
        </p:nvSpPr>
        <p:spPr>
          <a:ln/>
        </p:spPr>
        <p:txBody>
          <a:bodyPr/>
          <a:lstStyle/>
          <a:p>
            <a:fld id="{4CBDEF10-DB1C-6549-B925-075AE2A21DB4}" type="slidenum">
              <a:rPr lang="en-US" altLang="en-US"/>
              <a:pPr/>
              <a:t>14</a:t>
            </a:fld>
            <a:endParaRPr lang="en-US" altLang="en-US"/>
          </a:p>
        </p:txBody>
      </p:sp>
      <p:sp>
        <p:nvSpPr>
          <p:cNvPr id="63490" name="Rectangle 2">
            <a:extLst>
              <a:ext uri="{FF2B5EF4-FFF2-40B4-BE49-F238E27FC236}">
                <a16:creationId xmlns:a16="http://schemas.microsoft.com/office/drawing/2014/main" xmlns="" id="{A2C9C585-F8D5-B646-BF6A-676CFD926F59}"/>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xmlns="" id="{F4D32012-5566-4F42-B031-C1D8631D5C81}"/>
              </a:ext>
            </a:extLst>
          </p:cNvPr>
          <p:cNvSpPr>
            <a:spLocks noGrp="1" noChangeArrowheads="1"/>
          </p:cNvSpPr>
          <p:nvPr>
            <p:ph type="body" idx="1"/>
          </p:nvPr>
        </p:nvSpPr>
        <p:spPr>
          <a:xfrm>
            <a:off x="914400" y="4343400"/>
            <a:ext cx="5105400" cy="4191000"/>
          </a:xfrm>
        </p:spPr>
        <p:txBody>
          <a:bodyPr>
            <a:normAutofit lnSpcReduction="10000"/>
          </a:bodyPr>
          <a:lstStyle/>
          <a:p>
            <a:r>
              <a:rPr lang="en-US" altLang="en-US"/>
              <a:t>Leadership is purposeful.  It has a vision, a focus.  The leader does not have to </a:t>
            </a:r>
            <a:r>
              <a:rPr lang="en-US" altLang="en-US" i="1"/>
              <a:t>create</a:t>
            </a:r>
            <a:r>
              <a:rPr lang="en-US" altLang="en-US"/>
              <a:t> the vision but, there must </a:t>
            </a:r>
            <a:r>
              <a:rPr lang="en-US" altLang="en-US" i="1"/>
              <a:t>be</a:t>
            </a:r>
            <a:r>
              <a:rPr lang="en-US" altLang="en-US"/>
              <a:t> one, and it must be shared by others.</a:t>
            </a:r>
          </a:p>
          <a:p>
            <a:endParaRPr lang="en-US" altLang="en-US"/>
          </a:p>
          <a:p>
            <a:r>
              <a:rPr lang="en-US" altLang="en-US"/>
              <a:t>Leadership enables people to act, to pursue their interests and to grow.  Leaders don’t install interests or motivation, but they do support people in their growth.</a:t>
            </a:r>
          </a:p>
          <a:p>
            <a:endParaRPr lang="en-US" altLang="en-US"/>
          </a:p>
          <a:p>
            <a:r>
              <a:rPr lang="en-US" altLang="en-US"/>
              <a:t>Leadership is not high individual performance, although leaders are often high performance people.  Leadership happens only among people in relationships.</a:t>
            </a:r>
          </a:p>
          <a:p>
            <a:endParaRPr lang="en-US" altLang="en-US"/>
          </a:p>
          <a:p>
            <a:r>
              <a:rPr lang="en-US" altLang="en-US"/>
              <a:t>A leader’s effectiveness is always a function of the performance of the followers – who actually empower the leader by joining in common cause.  We know that people do have negative power – by withholding power from leaders, usually not openly and defiantly, but simply by inattention – by just keeping busy with other defensible priorities.</a:t>
            </a:r>
          </a:p>
          <a:p>
            <a:endParaRPr lang="en-US" altLang="en-US"/>
          </a:p>
          <a:p>
            <a:r>
              <a:rPr lang="en-US" altLang="en-US"/>
              <a:t>James MacGregor Burns said that leaders show an abilitiy to learn from others, the capacity to be taught, to listen and to be guided without being threatened – the ability to lead by being led!  Max DePree described this mutuality as a </a:t>
            </a:r>
            <a:r>
              <a:rPr lang="en-US" altLang="en-US" i="1"/>
              <a:t>covenant</a:t>
            </a:r>
            <a:r>
              <a:rPr lang="en-US" altLang="en-US"/>
              <a:t>, in which leaders take risks in relationships that require “us to be abandoned to the talents and skills of others and, therefore, to be vulnerable.”</a:t>
            </a:r>
          </a:p>
          <a:p>
            <a:endParaRPr lang="en-US" altLang="en-US"/>
          </a:p>
        </p:txBody>
      </p:sp>
    </p:spTree>
    <p:extLst>
      <p:ext uri="{BB962C8B-B14F-4D97-AF65-F5344CB8AC3E}">
        <p14:creationId xmlns:p14="http://schemas.microsoft.com/office/powerpoint/2010/main" val="966736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83F30A0-EB1A-CD48-A4CD-C2BD559AB239}"/>
              </a:ext>
            </a:extLst>
          </p:cNvPr>
          <p:cNvSpPr>
            <a:spLocks noGrp="1" noChangeArrowheads="1"/>
          </p:cNvSpPr>
          <p:nvPr>
            <p:ph type="sldNum" sz="quarter" idx="5"/>
          </p:nvPr>
        </p:nvSpPr>
        <p:spPr>
          <a:ln/>
        </p:spPr>
        <p:txBody>
          <a:bodyPr/>
          <a:lstStyle/>
          <a:p>
            <a:fld id="{6CEA406D-AEBF-994F-8895-F4AB4F4998AD}" type="slidenum">
              <a:rPr lang="en-US" altLang="en-US"/>
              <a:pPr/>
              <a:t>15</a:t>
            </a:fld>
            <a:endParaRPr lang="en-US" altLang="en-US"/>
          </a:p>
        </p:txBody>
      </p:sp>
      <p:sp>
        <p:nvSpPr>
          <p:cNvPr id="64514" name="Rectangle 2">
            <a:extLst>
              <a:ext uri="{FF2B5EF4-FFF2-40B4-BE49-F238E27FC236}">
                <a16:creationId xmlns:a16="http://schemas.microsoft.com/office/drawing/2014/main" xmlns="" id="{054167DE-EF8B-954D-BE83-69DC01D19B05}"/>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xmlns="" id="{BA87A16E-974C-3041-A8D0-880A732EB492}"/>
              </a:ext>
            </a:extLst>
          </p:cNvPr>
          <p:cNvSpPr>
            <a:spLocks noGrp="1" noChangeArrowheads="1"/>
          </p:cNvSpPr>
          <p:nvPr>
            <p:ph type="body" idx="1"/>
          </p:nvPr>
        </p:nvSpPr>
        <p:spPr/>
        <p:txBody>
          <a:bodyPr/>
          <a:lstStyle/>
          <a:p>
            <a:r>
              <a:rPr lang="en-US" altLang="en-US"/>
              <a:t>Leadership is a human quality, not an institutional one.  But institutions greatly influence the nature, quality and extent to which human leadership can flourish.  I’ve always been intrigued by the tensions between high performance people (including faculty members, by the way!)  and their institutions.  Too often, I think,  institutions prevail in these tensions, and thereby deny themselves the talents and commitments of the very people who are essential to organizational renewal.  The high performers withdraw their talents, even if they stay.  (People do drop out without leaving!)  They maintain the institution without contributing to its growth, and they apply their creative energies in other, more receptive aspects of their lives.</a:t>
            </a:r>
          </a:p>
          <a:p>
            <a:endParaRPr lang="en-US" altLang="en-US"/>
          </a:p>
          <a:p>
            <a:r>
              <a:rPr lang="en-US" altLang="en-US">
                <a:solidFill>
                  <a:srgbClr val="000000"/>
                </a:solidFill>
              </a:rPr>
              <a:t>Academic units face even greater challenges than do business organizations in shifting from an individual to an institutional focus.  Academic freedom and the traditional protection of individual preferences in research, teaching and service may be seen as threatened by (1) growing emphasis on the academic unit’s priorities, (2) the imperative of becoming market-driven, (3) the expectation of greater integration across the disciplines, and (4) the expectation of greater efficiency in learning.</a:t>
            </a:r>
          </a:p>
          <a:p>
            <a:endParaRPr lang="en-US" altLang="en-US">
              <a:solidFill>
                <a:srgbClr val="000000"/>
              </a:solidFill>
            </a:endParaRPr>
          </a:p>
          <a:p>
            <a:r>
              <a:rPr lang="en-US" altLang="en-US">
                <a:solidFill>
                  <a:srgbClr val="000000"/>
                </a:solidFill>
              </a:rPr>
              <a:t>There are special leadership challenges within the academic culture.</a:t>
            </a:r>
          </a:p>
        </p:txBody>
      </p:sp>
    </p:spTree>
    <p:extLst>
      <p:ext uri="{BB962C8B-B14F-4D97-AF65-F5344CB8AC3E}">
        <p14:creationId xmlns:p14="http://schemas.microsoft.com/office/powerpoint/2010/main" val="356262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72F6D99B-2AE0-624C-92B3-3EBC262D5145}"/>
              </a:ext>
            </a:extLst>
          </p:cNvPr>
          <p:cNvSpPr>
            <a:spLocks noGrp="1" noChangeArrowheads="1"/>
          </p:cNvSpPr>
          <p:nvPr>
            <p:ph type="sldNum" sz="quarter" idx="5"/>
          </p:nvPr>
        </p:nvSpPr>
        <p:spPr>
          <a:ln/>
        </p:spPr>
        <p:txBody>
          <a:bodyPr/>
          <a:lstStyle/>
          <a:p>
            <a:fld id="{B6AEB7BC-47CF-494B-8440-50F669AE1EA6}" type="slidenum">
              <a:rPr lang="en-US" altLang="en-US"/>
              <a:pPr/>
              <a:t>16</a:t>
            </a:fld>
            <a:endParaRPr lang="en-US" altLang="en-US"/>
          </a:p>
        </p:txBody>
      </p:sp>
      <p:sp>
        <p:nvSpPr>
          <p:cNvPr id="65538" name="Rectangle 2">
            <a:extLst>
              <a:ext uri="{FF2B5EF4-FFF2-40B4-BE49-F238E27FC236}">
                <a16:creationId xmlns:a16="http://schemas.microsoft.com/office/drawing/2014/main" xmlns="" id="{368D26C1-18E5-904E-9B64-6E1F32F1A51D}"/>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xmlns="" id="{B922CA8D-49FC-1F4D-9442-B3AC6B236480}"/>
              </a:ext>
            </a:extLst>
          </p:cNvPr>
          <p:cNvSpPr>
            <a:spLocks noGrp="1" noChangeArrowheads="1"/>
          </p:cNvSpPr>
          <p:nvPr>
            <p:ph type="body" idx="1"/>
          </p:nvPr>
        </p:nvSpPr>
        <p:spPr/>
        <p:txBody>
          <a:bodyPr/>
          <a:lstStyle/>
          <a:p>
            <a:r>
              <a:rPr lang="en-US" altLang="en-US"/>
              <a:t>Our experience suggest five success principles in strategic planning processes.  </a:t>
            </a:r>
          </a:p>
          <a:p>
            <a:endParaRPr lang="en-US" altLang="en-US"/>
          </a:p>
          <a:p>
            <a:r>
              <a:rPr lang="en-US" altLang="en-US"/>
              <a:t>Again,weI think that leadership is the most important of the success principles and, in our experience, leadership is the greatest variable from school to school.</a:t>
            </a:r>
          </a:p>
          <a:p>
            <a:endParaRPr lang="en-US" altLang="en-US"/>
          </a:p>
          <a:p>
            <a:r>
              <a:rPr lang="en-US" altLang="en-US"/>
              <a:t>James Collins, author of </a:t>
            </a:r>
            <a:r>
              <a:rPr lang="en-US" altLang="en-US" i="1"/>
              <a:t>Built to Last</a:t>
            </a:r>
            <a:r>
              <a:rPr lang="en-US" altLang="en-US"/>
              <a:t>, has written a new book, </a:t>
            </a:r>
            <a:r>
              <a:rPr lang="en-US" altLang="en-US" i="1"/>
              <a:t>Good to Great</a:t>
            </a:r>
            <a:r>
              <a:rPr lang="en-US" altLang="en-US"/>
              <a:t>, in which he focuses on leadership.  Collins suggests that leaders forget about charisma, going so far as to suggest that having charisma is something akin to having a speech impediment!</a:t>
            </a:r>
          </a:p>
          <a:p>
            <a:endParaRPr lang="en-US" altLang="en-US"/>
          </a:p>
          <a:p>
            <a:r>
              <a:rPr lang="en-US" altLang="en-US"/>
              <a:t>Collins highest performing leader (Level 5) is described as “a selfless individual who attracts like minded folks and gets them to work thoughtfully toward a set objective.”  </a:t>
            </a:r>
          </a:p>
          <a:p>
            <a:endParaRPr lang="en-US" altLang="en-US"/>
          </a:p>
          <a:p>
            <a:r>
              <a:rPr lang="en-US" altLang="en-US"/>
              <a:t>Mike Diamond and I have suggested a simple working definition of leadership that is quite similar to Collins’ description.</a:t>
            </a:r>
          </a:p>
          <a:p>
            <a:endParaRPr lang="en-US" altLang="en-US"/>
          </a:p>
        </p:txBody>
      </p:sp>
    </p:spTree>
    <p:extLst>
      <p:ext uri="{BB962C8B-B14F-4D97-AF65-F5344CB8AC3E}">
        <p14:creationId xmlns:p14="http://schemas.microsoft.com/office/powerpoint/2010/main" val="264760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9654FC02-5589-464F-B4D7-5EAFCC0C8D41}"/>
              </a:ext>
            </a:extLst>
          </p:cNvPr>
          <p:cNvSpPr>
            <a:spLocks noGrp="1" noChangeArrowheads="1"/>
          </p:cNvSpPr>
          <p:nvPr>
            <p:ph type="sldNum" sz="quarter" idx="5"/>
          </p:nvPr>
        </p:nvSpPr>
        <p:spPr>
          <a:ln/>
        </p:spPr>
        <p:txBody>
          <a:bodyPr/>
          <a:lstStyle/>
          <a:p>
            <a:fld id="{008CEB38-F8A6-3842-9647-EE50B5035E59}" type="slidenum">
              <a:rPr lang="en-US" altLang="en-US"/>
              <a:pPr/>
              <a:t>17</a:t>
            </a:fld>
            <a:endParaRPr lang="en-US" altLang="en-US"/>
          </a:p>
        </p:txBody>
      </p:sp>
      <p:sp>
        <p:nvSpPr>
          <p:cNvPr id="89090" name="Rectangle 2">
            <a:extLst>
              <a:ext uri="{FF2B5EF4-FFF2-40B4-BE49-F238E27FC236}">
                <a16:creationId xmlns:a16="http://schemas.microsoft.com/office/drawing/2014/main" xmlns="" id="{812FC04B-6657-F24D-A646-491A5DE7B15A}"/>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xmlns="" id="{C8D60C8A-3179-8546-A96C-F8D00F153C1B}"/>
              </a:ext>
            </a:extLst>
          </p:cNvPr>
          <p:cNvSpPr>
            <a:spLocks noGrp="1" noChangeArrowheads="1"/>
          </p:cNvSpPr>
          <p:nvPr>
            <p:ph type="body" idx="1"/>
          </p:nvPr>
        </p:nvSpPr>
        <p:spPr/>
        <p:txBody>
          <a:bodyPr/>
          <a:lstStyle/>
          <a:p>
            <a:r>
              <a:rPr lang="en-US" altLang="en-US"/>
              <a:t>The three left-most columns of the framework are what we call the “direction-giving” elements of the plan, while the single right-most column identifies the pathways for implementation – strategies and related actions.</a:t>
            </a:r>
          </a:p>
          <a:p>
            <a:endParaRPr lang="en-US" altLang="en-US"/>
          </a:p>
          <a:p>
            <a:r>
              <a:rPr lang="en-US" altLang="en-US"/>
              <a:t>     •  Mission:  Shared Purpose and Shared Values</a:t>
            </a:r>
          </a:p>
          <a:p>
            <a:r>
              <a:rPr lang="en-US" altLang="en-US"/>
              <a:t>     •  Distinctive Capabilities:  Add special value to a targeted market segment.</a:t>
            </a:r>
          </a:p>
          <a:p>
            <a:r>
              <a:rPr lang="en-US" altLang="en-US"/>
              <a:t>     •  Measures of Success:  Define intended results in operational specifics.</a:t>
            </a:r>
          </a:p>
          <a:p>
            <a:endParaRPr lang="en-US" altLang="en-US"/>
          </a:p>
          <a:p>
            <a:r>
              <a:rPr lang="en-US" altLang="en-US"/>
              <a:t>The roots of successful strategic planning, we believe, lie in the often difficult choices made within the direction giving elements.  The emphasis is on getting agreement around the strategic direction so that that school’s programs and resources will be more focused.</a:t>
            </a:r>
          </a:p>
          <a:p>
            <a:endParaRPr lang="en-US" altLang="en-US"/>
          </a:p>
          <a:p>
            <a:r>
              <a:rPr lang="en-US" altLang="en-US"/>
              <a:t>No school, no matter how richly endowed, can afford the luxury of being unfocused.</a:t>
            </a:r>
          </a:p>
        </p:txBody>
      </p:sp>
    </p:spTree>
    <p:extLst>
      <p:ext uri="{BB962C8B-B14F-4D97-AF65-F5344CB8AC3E}">
        <p14:creationId xmlns:p14="http://schemas.microsoft.com/office/powerpoint/2010/main" val="996257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eaLnBrk="1" hangingPunct="1"/>
            <a:endParaRPr lang="en-US">
              <a:latin typeface="Times New Roman" pitchFamily="-65" charset="0"/>
            </a:endParaRPr>
          </a:p>
        </p:txBody>
      </p:sp>
      <p:sp>
        <p:nvSpPr>
          <p:cNvPr id="23556" name="Slide Number Placeholder 3"/>
          <p:cNvSpPr>
            <a:spLocks noGrp="1"/>
          </p:cNvSpPr>
          <p:nvPr>
            <p:ph type="sldNum" sz="quarter" idx="5"/>
          </p:nvPr>
        </p:nvSpPr>
        <p:spPr bwMode="auto">
          <a:noFill/>
          <a:ln>
            <a:miter lim="800000"/>
            <a:headEnd/>
            <a:tailEnd/>
          </a:ln>
        </p:spPr>
        <p:txBody>
          <a:bodyPr/>
          <a:lstStyle/>
          <a:p>
            <a:fld id="{EB9A2934-1570-154D-B72B-89D29ECEBCFC}" type="slidenum">
              <a:rPr lang="en-US">
                <a:latin typeface="Times New Roman" pitchFamily="-65" charset="0"/>
              </a:rPr>
              <a:pPr/>
              <a:t>20</a:t>
            </a:fld>
            <a:endParaRPr lang="en-US">
              <a:latin typeface="Times New Roman" pitchFamily="-65" charset="0"/>
            </a:endParaRPr>
          </a:p>
        </p:txBody>
      </p:sp>
    </p:spTree>
    <p:extLst>
      <p:ext uri="{BB962C8B-B14F-4D97-AF65-F5344CB8AC3E}">
        <p14:creationId xmlns:p14="http://schemas.microsoft.com/office/powerpoint/2010/main" val="204445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a:lstStyle/>
          <a:p>
            <a:endParaRPr lang="en-US"/>
          </a:p>
        </p:txBody>
      </p:sp>
      <p:sp>
        <p:nvSpPr>
          <p:cNvPr id="48132" name="Slide Number Placeholder 3"/>
          <p:cNvSpPr>
            <a:spLocks noGrp="1"/>
          </p:cNvSpPr>
          <p:nvPr>
            <p:ph type="sldNum" sz="quarter" idx="5"/>
          </p:nvPr>
        </p:nvSpPr>
        <p:spPr bwMode="auto">
          <a:noFill/>
          <a:ln>
            <a:miter lim="800000"/>
            <a:headEnd/>
            <a:tailEnd/>
          </a:ln>
        </p:spPr>
        <p:txBody>
          <a:bodyPr/>
          <a:lstStyle/>
          <a:p>
            <a:fld id="{78BDBEB8-F6EB-6445-929A-9568B7E255A8}" type="slidenum">
              <a:rPr lang="en-US">
                <a:latin typeface="Calibri" pitchFamily="-65" charset="0"/>
              </a:rPr>
              <a:pPr/>
              <a:t>28</a:t>
            </a:fld>
            <a:endParaRPr lang="en-US">
              <a:latin typeface="Calibri" pitchFamily="-65" charset="0"/>
            </a:endParaRPr>
          </a:p>
        </p:txBody>
      </p:sp>
    </p:spTree>
    <p:extLst>
      <p:ext uri="{BB962C8B-B14F-4D97-AF65-F5344CB8AC3E}">
        <p14:creationId xmlns:p14="http://schemas.microsoft.com/office/powerpoint/2010/main" val="3522732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p:cNvSpPr>
            <a:spLocks noGrp="1"/>
          </p:cNvSpPr>
          <p:nvPr>
            <p:ph type="dt" sz="half" idx="10"/>
          </p:nvPr>
        </p:nvSpPr>
        <p:spPr>
          <a:xfrm>
            <a:off x="6400800" y="6354763"/>
            <a:ext cx="2286000" cy="366712"/>
          </a:xfrm>
        </p:spPr>
        <p:txBody>
          <a:bodyPr/>
          <a:lstStyle>
            <a:lvl1pPr>
              <a:defRPr/>
            </a:lvl1pPr>
          </a:lstStyle>
          <a:p>
            <a:pPr>
              <a:defRPr/>
            </a:pPr>
            <a:fld id="{D6195A2A-7F00-0748-ACF1-BE74BB89B3B9}" type="datetime1">
              <a:rPr lang="en-US"/>
              <a:pPr>
                <a:defRPr/>
              </a:pPr>
              <a:t>11/25/2018</a:t>
            </a:fld>
            <a:endParaRPr lang="en-US"/>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pPr>
              <a:defRPr/>
            </a:pPr>
            <a:fld id="{CF0F94A9-B039-0643-A530-A551972966B0}" type="slidenum">
              <a:rPr lang="en-US"/>
              <a:pPr>
                <a:defRPr/>
              </a:pPr>
              <a:t>‹#›</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FDC4EEA-A92F-C64B-B419-5B4D5426CB69}" type="datetime1">
              <a:rPr lang="en-US"/>
              <a:pPr>
                <a:defRPr/>
              </a:pPr>
              <a:t>11/25/2018</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C6CCBDA-4D1A-0F42-BFAB-3673854CA43D}" type="slidenum">
              <a:rPr lang="en-US"/>
              <a:pPr>
                <a:defRPr/>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6" name="Straight Connector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7A1BEF-BAA7-AD43-BD97-7F599B9FB040}" type="datetime1">
              <a:rPr lang="en-US"/>
              <a:pPr>
                <a:defRPr/>
              </a:pPr>
              <a:t>11/25/2018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BD5D80C-3321-D246-B1EE-4F08B73246BB}" type="slidenum">
              <a:rPr lang="en-US"/>
              <a:pPr>
                <a:defRPr/>
              </a:pPr>
              <a:t>‹#›</a:t>
            </a:fld>
            <a:endParaRPr lang="en-US"/>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65138"/>
            <a:ext cx="7772400" cy="1431925"/>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2"/>
          <p:cNvSpPr>
            <a:spLocks noGrp="1" noChangeArrowheads="1"/>
          </p:cNvSpPr>
          <p:nvPr>
            <p:ph type="dt" sz="half" idx="10"/>
          </p:nvPr>
        </p:nvSpPr>
        <p:spPr/>
        <p:txBody>
          <a:bodyPr/>
          <a:lstStyle>
            <a:lvl1pPr>
              <a:defRPr/>
            </a:lvl1pPr>
          </a:lstStyle>
          <a:p>
            <a:pPr>
              <a:defRPr/>
            </a:pPr>
            <a:endParaRPr lang="en-US"/>
          </a:p>
        </p:txBody>
      </p:sp>
      <p:sp>
        <p:nvSpPr>
          <p:cNvPr id="6" name="Rectangle 33"/>
          <p:cNvSpPr>
            <a:spLocks noGrp="1" noChangeArrowheads="1"/>
          </p:cNvSpPr>
          <p:nvPr>
            <p:ph type="ftr" sz="quarter" idx="11"/>
          </p:nvPr>
        </p:nvSpPr>
        <p:spPr/>
        <p:txBody>
          <a:bodyPr/>
          <a:lstStyle>
            <a:lvl1pPr>
              <a:defRPr/>
            </a:lvl1pPr>
          </a:lstStyle>
          <a:p>
            <a:pPr>
              <a:defRPr/>
            </a:pPr>
            <a:endParaRPr lang="en-US"/>
          </a:p>
        </p:txBody>
      </p:sp>
      <p:sp>
        <p:nvSpPr>
          <p:cNvPr id="7" name="Rectangle 34"/>
          <p:cNvSpPr>
            <a:spLocks noGrp="1" noChangeArrowheads="1"/>
          </p:cNvSpPr>
          <p:nvPr>
            <p:ph type="sldNum" sz="quarter" idx="12"/>
          </p:nvPr>
        </p:nvSpPr>
        <p:spPr/>
        <p:txBody>
          <a:bodyPr/>
          <a:lstStyle>
            <a:lvl1pPr>
              <a:defRPr/>
            </a:lvl1pPr>
          </a:lstStyle>
          <a:p>
            <a:pPr>
              <a:defRPr/>
            </a:pPr>
            <a:fld id="{11D070C7-6EB4-364C-82AA-37ECBB27FEBB}" type="slidenum">
              <a:rPr lang="en-US"/>
              <a:pPr>
                <a:defRPr/>
              </a:pPr>
              <a:t>‹#›</a:t>
            </a:fld>
            <a:endParaRPr lang="en-US"/>
          </a:p>
        </p:txBody>
      </p:sp>
    </p:spTree>
    <p:extLst>
      <p:ext uri="{BB962C8B-B14F-4D97-AF65-F5344CB8AC3E}">
        <p14:creationId xmlns:p14="http://schemas.microsoft.com/office/powerpoint/2010/main" val="222450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5C33A75-CA70-F748-9321-0C2731C853F1}" type="datetime1">
              <a:rPr lang="en-US"/>
              <a:pPr>
                <a:defRPr/>
              </a:pPr>
              <a:t>11/25/2018</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9A6C7C3-4CE8-F84A-A9F8-8EE469F0937C}" type="slidenum">
              <a:rPr lang="en-US"/>
              <a:pPr>
                <a:defRPr/>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a:t>Click to edit Master title style</a:t>
            </a:r>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fld id="{F18CB0DC-1254-764D-B7F0-3CAA216654C1}" type="datetime1">
              <a:rPr lang="en-US"/>
              <a:pPr>
                <a:defRPr/>
              </a:pPr>
              <a:t>11/25/2018</a:t>
            </a:fld>
            <a:endParaRPr lang="en-US"/>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pPr>
              <a:defRPr/>
            </a:pPr>
            <a:fld id="{AF5A8039-D6C7-D84A-A648-3BCAC13D1615}" type="slidenum">
              <a:rPr lang="en-US"/>
              <a:pPr>
                <a:defRPr/>
              </a:pPr>
              <a:t>‹#›</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A20230BE-6B31-4A44-9712-26B62CE93C6A}" type="datetime1">
              <a:rPr lang="en-US"/>
              <a:pPr>
                <a:defRPr/>
              </a:pPr>
              <a:t>11/25/2018</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F7A90F6-AB39-B041-A77C-A12C0F577563}" type="slidenum">
              <a:rPr lang="en-US"/>
              <a:pPr>
                <a:defRPr/>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8350E74F-4F00-744C-8149-E801AE4E2E6D}" type="datetime1">
              <a:rPr lang="en-US"/>
              <a:pPr>
                <a:defRPr/>
              </a:pPr>
              <a:t>11/25/2018</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29EB483C-BF33-E048-B4F9-A44CF192F2FC}" type="slidenum">
              <a:rPr lang="en-US"/>
              <a:pPr>
                <a:defRPr/>
              </a:pPr>
              <a:t>‹#›</a:t>
            </a:fld>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3D3C092D-0C6D-1C44-9982-76CA018EF83B}" type="datetime1">
              <a:rPr lang="en-US"/>
              <a:pPr>
                <a:defRPr/>
              </a:pPr>
              <a:t>11/25/2018</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9CE27D2A-4BAB-304B-B931-8AAFB23DD6A4}" type="slidenum">
              <a:rPr lang="en-US"/>
              <a:pPr>
                <a:defRPr/>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4" name="Date Placeholder 1"/>
          <p:cNvSpPr>
            <a:spLocks noGrp="1"/>
          </p:cNvSpPr>
          <p:nvPr>
            <p:ph type="dt" sz="half" idx="10"/>
          </p:nvPr>
        </p:nvSpPr>
        <p:spPr/>
        <p:txBody>
          <a:bodyPr/>
          <a:lstStyle>
            <a:lvl1pPr>
              <a:defRPr/>
            </a:lvl1pPr>
          </a:lstStyle>
          <a:p>
            <a:pPr>
              <a:defRPr/>
            </a:pPr>
            <a:fld id="{D9625B64-7782-A841-B29F-E4E9C130BEAC}" type="datetime1">
              <a:rPr lang="en-US"/>
              <a:pPr>
                <a:defRPr/>
              </a:pPr>
              <a:t>11/25/2018</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B7B6B91C-DC52-B544-818B-06A4F4203E3F}" type="slidenum">
              <a:rPr lang="en-US"/>
              <a:pPr>
                <a:defRPr/>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6" name="Straight Connector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mn-lt"/>
              <a:ea typeface="+mn-ea"/>
              <a:cs typeface="+mn-cs"/>
            </a:endParaRPr>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p:txBody>
          <a:bodyPr/>
          <a:lstStyle>
            <a:lvl1pPr>
              <a:defRPr/>
            </a:lvl1pPr>
          </a:lstStyle>
          <a:p>
            <a:pPr>
              <a:defRPr/>
            </a:pPr>
            <a:fld id="{99933494-3213-A54E-9710-6CBD91325A62}" type="datetime1">
              <a:rPr lang="en-US"/>
              <a:pPr>
                <a:defRPr/>
              </a:pPr>
              <a:t>11/25/2018</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142FEE09-A120-114A-8812-562B99290378}" type="slidenum">
              <a:rPr lang="en-US"/>
              <a:pPr>
                <a:defRPr/>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pPr>
              <a:defRPr/>
            </a:pPr>
            <a:fld id="{7A1C5672-F66B-9F4A-B33F-2AED19573052}" type="datetime1">
              <a:rPr lang="en-US"/>
              <a:pPr>
                <a:defRPr/>
              </a:pPr>
              <a:t>11/25/2018</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57F87709-E766-F743-BF7D-7BDC16FCB45B}" type="slidenum">
              <a:rPr lang="en-US"/>
              <a:pPr>
                <a:defRPr/>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wrap="square" lIns="91440" tIns="45720" rIns="91440" bIns="45720" numCol="1" anchor="t" anchorCtr="0" compatLnSpc="1">
            <a:prstTxWarp prst="textNoShape">
              <a:avLst/>
            </a:prstTxWarp>
          </a:bodyPr>
          <a:lstStyle>
            <a:lvl1pPr>
              <a:defRPr sz="1400">
                <a:solidFill>
                  <a:schemeClr val="tx2"/>
                </a:solidFill>
                <a:latin typeface="Gill Sans MT" pitchFamily="-109" charset="-18"/>
              </a:defRPr>
            </a:lvl1pPr>
          </a:lstStyle>
          <a:p>
            <a:pPr>
              <a:defRPr/>
            </a:pPr>
            <a:fld id="{1501312D-5540-C548-9F50-743059E849D5}" type="datetime1">
              <a:rPr lang="en-US"/>
              <a:pPr>
                <a:defRPr/>
              </a:pPr>
              <a:t>11/25/2018</a:t>
            </a:fld>
            <a:endParaRPr lang="en-US"/>
          </a:p>
        </p:txBody>
      </p:sp>
      <p:sp>
        <p:nvSpPr>
          <p:cNvPr id="3" name="Footer Placeholder 2"/>
          <p:cNvSpPr>
            <a:spLocks noGrp="1"/>
          </p:cNvSpPr>
          <p:nvPr>
            <p:ph type="ftr" sz="quarter" idx="3"/>
          </p:nvPr>
        </p:nvSpPr>
        <p:spPr>
          <a:xfrm>
            <a:off x="2898775" y="6356350"/>
            <a:ext cx="3505200"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chemeClr val="tx2"/>
                </a:solidFill>
                <a:latin typeface="Gill Sans MT" pitchFamily="-109" charset="-18"/>
              </a:defRPr>
            </a:lvl1pPr>
          </a:lstStyle>
          <a:p>
            <a:pPr>
              <a:defRPr/>
            </a:pPr>
            <a:endParaRPr lang="en-US"/>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a:defRPr sz="1400">
                <a:solidFill>
                  <a:schemeClr val="tx2"/>
                </a:solidFill>
                <a:latin typeface="Gill Sans MT" pitchFamily="-109" charset="-18"/>
              </a:defRPr>
            </a:lvl1pPr>
          </a:lstStyle>
          <a:p>
            <a:pPr>
              <a:defRPr/>
            </a:pPr>
            <a:fld id="{CA6AE7F4-8F2E-E54B-ADAF-DE39135FE483}" type="slidenum">
              <a:rPr lang="en-US"/>
              <a:pPr>
                <a:defRPr/>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MS PGothic" pitchFamily="34" charset="-128"/>
              <a:cs typeface="MS PGothic" pitchFamily="34" charset="-128"/>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thruBlk="1"/>
  </p:transition>
  <p:txStyles>
    <p:titleStyle>
      <a:lvl1pPr algn="l" rtl="0" eaLnBrk="0" fontAlgn="base" hangingPunct="0">
        <a:spcBef>
          <a:spcPct val="0"/>
        </a:spcBef>
        <a:spcAft>
          <a:spcPct val="0"/>
        </a:spcAft>
        <a:defRPr sz="3200" kern="12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pitchFamily="34" charset="-128"/>
        </a:defRPr>
      </a:lvl2pPr>
      <a:lvl3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pitchFamily="34" charset="-128"/>
        </a:defRPr>
      </a:lvl3pPr>
      <a:lvl4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pitchFamily="34" charset="-128"/>
        </a:defRPr>
      </a:lvl4pPr>
      <a:lvl5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pitchFamily="34" charset="-128"/>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65" charset="2"/>
        <a:buChar char=""/>
        <a:defRPr sz="2600" kern="1200">
          <a:solidFill>
            <a:schemeClr val="tx1"/>
          </a:solidFill>
          <a:latin typeface="+mn-lt"/>
          <a:ea typeface="MS PGothic" pitchFamily="34" charset="-128"/>
          <a:cs typeface="MS PGothic" pitchFamily="34" charset="-128"/>
        </a:defRPr>
      </a:lvl1pPr>
      <a:lvl2pPr marL="547688" indent="-273050" algn="l" rtl="0" eaLnBrk="0" fontAlgn="base" hangingPunct="0">
        <a:spcBef>
          <a:spcPts val="500"/>
        </a:spcBef>
        <a:spcAft>
          <a:spcPct val="0"/>
        </a:spcAft>
        <a:buClr>
          <a:schemeClr val="accent2"/>
        </a:buClr>
        <a:buSzPct val="76000"/>
        <a:buFont typeface="Wingdings 3" pitchFamily="-65" charset="2"/>
        <a:buChar char=""/>
        <a:defRPr sz="2300" kern="1200">
          <a:solidFill>
            <a:schemeClr val="tx2"/>
          </a:solidFill>
          <a:latin typeface="+mn-lt"/>
          <a:ea typeface="MS PGothic" pitchFamily="34" charset="-128"/>
          <a:cs typeface="+mn-cs"/>
        </a:defRPr>
      </a:lvl2pPr>
      <a:lvl3pPr marL="822325" indent="-228600" algn="l" rtl="0" eaLnBrk="0" fontAlgn="base" hangingPunct="0">
        <a:spcBef>
          <a:spcPts val="500"/>
        </a:spcBef>
        <a:spcAft>
          <a:spcPct val="0"/>
        </a:spcAft>
        <a:buClr>
          <a:srgbClr val="BCBCBC"/>
        </a:buClr>
        <a:buSzPct val="76000"/>
        <a:buFont typeface="Wingdings 3" pitchFamily="-65" charset="2"/>
        <a:buChar char=""/>
        <a:defRPr sz="2000" kern="1200">
          <a:solidFill>
            <a:schemeClr val="tx1"/>
          </a:solidFill>
          <a:latin typeface="+mn-lt"/>
          <a:ea typeface="ＭＳ Ｐゴシック" pitchFamily="-109" charset="-128"/>
          <a:cs typeface="ＭＳ Ｐゴシック" pitchFamily="-109" charset="-128"/>
        </a:defRPr>
      </a:lvl3pPr>
      <a:lvl4pPr marL="1096963" indent="-228600" algn="l" rtl="0" eaLnBrk="0" fontAlgn="base" hangingPunct="0">
        <a:spcBef>
          <a:spcPts val="400"/>
        </a:spcBef>
        <a:spcAft>
          <a:spcPct val="0"/>
        </a:spcAft>
        <a:buClr>
          <a:srgbClr val="E1A900"/>
        </a:buClr>
        <a:buSzPct val="70000"/>
        <a:buFont typeface="Wingdings" pitchFamily="-65" charset="2"/>
        <a:buChar char=""/>
        <a:defRPr sz="2000" kern="1200">
          <a:solidFill>
            <a:schemeClr val="tx1"/>
          </a:solidFill>
          <a:latin typeface="+mn-lt"/>
          <a:ea typeface="ＭＳ Ｐゴシック" pitchFamily="-109" charset="-128"/>
          <a:cs typeface="+mn-cs"/>
        </a:defRPr>
      </a:lvl4pPr>
      <a:lvl5pPr marL="1371600" indent="-228600" algn="l" rtl="0" eaLnBrk="0" fontAlgn="base" hangingPunct="0">
        <a:spcBef>
          <a:spcPts val="300"/>
        </a:spcBef>
        <a:spcAft>
          <a:spcPct val="0"/>
        </a:spcAft>
        <a:buClr>
          <a:schemeClr val="accent2"/>
        </a:buClr>
        <a:buSzPct val="70000"/>
        <a:buFont typeface="Wingdings" pitchFamily="-65" charset="2"/>
        <a:buChar char=""/>
        <a:defRPr sz="1600" kern="1200">
          <a:solidFill>
            <a:schemeClr val="tx1"/>
          </a:solidFill>
          <a:latin typeface="+mn-lt"/>
          <a:ea typeface="ＭＳ Ｐゴシック" pitchFamily="-109" charset="-128"/>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notesSlide" Target="../notesSlides/notesSlide2.xml"/><Relationship Id="rId7" Type="http://schemas.openxmlformats.org/officeDocument/2006/relationships/image" Target="../media/image7.tif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914400" y="3733800"/>
            <a:ext cx="7543800" cy="1371600"/>
          </a:xfrm>
        </p:spPr>
        <p:txBody>
          <a:bodyPr/>
          <a:lstStyle/>
          <a:p>
            <a:pPr algn="ctr" eaLnBrk="1" hangingPunct="1"/>
            <a:r>
              <a:rPr lang="en-US" sz="2200" dirty="0"/>
              <a:t>SOUTHERN UNIVERSITY AND A&amp;M COLLEGE</a:t>
            </a:r>
            <a:br>
              <a:rPr lang="en-US" sz="2200" dirty="0"/>
            </a:br>
            <a:r>
              <a:rPr lang="en-US" dirty="0"/>
              <a:t>COLLEGE OF BUSINESS 1937-2018</a:t>
            </a:r>
            <a:br>
              <a:rPr lang="en-US" dirty="0"/>
            </a:br>
            <a:r>
              <a:rPr lang="en-US" sz="2400" dirty="0"/>
              <a:t>B&amp;I Cluster Spring 2018</a:t>
            </a:r>
            <a:br>
              <a:rPr lang="en-US" sz="2400" dirty="0"/>
            </a:br>
            <a:endParaRPr lang="en-US" sz="2400" dirty="0"/>
          </a:p>
        </p:txBody>
      </p:sp>
      <p:sp>
        <p:nvSpPr>
          <p:cNvPr id="3" name="Subtitle 2"/>
          <p:cNvSpPr>
            <a:spLocks noGrp="1"/>
          </p:cNvSpPr>
          <p:nvPr>
            <p:ph type="subTitle" idx="1"/>
          </p:nvPr>
        </p:nvSpPr>
        <p:spPr>
          <a:xfrm>
            <a:off x="1143000" y="5181600"/>
            <a:ext cx="6858000" cy="533400"/>
          </a:xfrm>
        </p:spPr>
        <p:txBody>
          <a:bodyPr>
            <a:normAutofit/>
          </a:bodyPr>
          <a:lstStyle/>
          <a:p>
            <a:pPr algn="ctr" eaLnBrk="1" hangingPunct="1">
              <a:buFont typeface="Wingdings 3" pitchFamily="-109" charset="2"/>
              <a:buNone/>
              <a:defRPr/>
            </a:pPr>
            <a:r>
              <a:rPr lang="en-US">
                <a:ea typeface="MS PGothic" pitchFamily="34" charset="-128"/>
                <a:cs typeface="MS PGothic" pitchFamily="34" charset="-128"/>
              </a:rPr>
              <a:t>DONALD R. ANDREWS, PH.D., DEAN</a:t>
            </a:r>
          </a:p>
        </p:txBody>
      </p:sp>
      <p:pic>
        <p:nvPicPr>
          <p:cNvPr id="15364" name="Picture 3" descr="LOGO.jpeg"/>
          <p:cNvPicPr>
            <a:picLocks noChangeAspect="1"/>
          </p:cNvPicPr>
          <p:nvPr/>
        </p:nvPicPr>
        <p:blipFill>
          <a:blip r:embed="rId3"/>
          <a:srcRect/>
          <a:stretch>
            <a:fillRect/>
          </a:stretch>
        </p:blipFill>
        <p:spPr bwMode="auto">
          <a:xfrm>
            <a:off x="3124200" y="381000"/>
            <a:ext cx="2971800" cy="3048000"/>
          </a:xfrm>
          <a:prstGeom prst="rect">
            <a:avLst/>
          </a:prstGeom>
          <a:noFill/>
          <a:ln w="9525">
            <a:noFill/>
            <a:miter lim="800000"/>
            <a:headEnd/>
            <a:tailEnd/>
          </a:ln>
        </p:spPr>
      </p:pic>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t>Growth in Wages by Education</a:t>
            </a:r>
            <a:br>
              <a:rPr lang="en-US"/>
            </a:br>
            <a:r>
              <a:rPr lang="en-US"/>
              <a:t>1973-2005 </a:t>
            </a:r>
          </a:p>
        </p:txBody>
      </p:sp>
      <p:pic>
        <p:nvPicPr>
          <p:cNvPr id="22531" name="Content Placeholder 3" descr="WagesandEducation.gif"/>
          <p:cNvPicPr>
            <a:picLocks noGrp="1" noChangeAspect="1"/>
          </p:cNvPicPr>
          <p:nvPr>
            <p:ph sz="quarter" idx="1"/>
          </p:nvPr>
        </p:nvPicPr>
        <p:blipFill>
          <a:blip r:embed="rId2"/>
          <a:srcRect/>
          <a:stretch>
            <a:fillRect/>
          </a:stretch>
        </p:blipFill>
        <p:spPr>
          <a:xfrm>
            <a:off x="1166813" y="1219200"/>
            <a:ext cx="6810375" cy="4937125"/>
          </a:xfrm>
        </p:spPr>
      </p:pic>
    </p:spTree>
    <p:extLst>
      <p:ext uri="{BB962C8B-B14F-4D97-AF65-F5344CB8AC3E}">
        <p14:creationId xmlns:p14="http://schemas.microsoft.com/office/powerpoint/2010/main" val="3004634139"/>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a:p>
        </p:txBody>
      </p:sp>
      <p:sp>
        <p:nvSpPr>
          <p:cNvPr id="40963" name="Content Placeholder 2"/>
          <p:cNvSpPr>
            <a:spLocks noGrp="1"/>
          </p:cNvSpPr>
          <p:nvPr>
            <p:ph sz="quarter" idx="1"/>
          </p:nvPr>
        </p:nvSpPr>
        <p:spPr>
          <a:xfrm>
            <a:off x="457200" y="1219200"/>
            <a:ext cx="8229600" cy="4937125"/>
          </a:xfrm>
        </p:spPr>
        <p:txBody>
          <a:bodyPr/>
          <a:lstStyle/>
          <a:p>
            <a:pPr algn="ctr"/>
            <a:r>
              <a:rPr lang="en-US" sz="9600">
                <a:solidFill>
                  <a:srgbClr val="FF0000"/>
                </a:solidFill>
              </a:rPr>
              <a:t>CHOICES</a:t>
            </a:r>
          </a:p>
          <a:p>
            <a:pPr algn="ctr"/>
            <a:r>
              <a:rPr lang="en-US" sz="6000">
                <a:solidFill>
                  <a:srgbClr val="FF0000"/>
                </a:solidFill>
              </a:rPr>
              <a:t>The Leadership</a:t>
            </a:r>
          </a:p>
        </p:txBody>
      </p:sp>
    </p:spTree>
    <p:extLst>
      <p:ext uri="{BB962C8B-B14F-4D97-AF65-F5344CB8AC3E}">
        <p14:creationId xmlns:p14="http://schemas.microsoft.com/office/powerpoint/2010/main" val="3023121743"/>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76400"/>
          </a:xfrm>
        </p:spPr>
        <p:txBody>
          <a:bodyPr/>
          <a:lstStyle/>
          <a:p>
            <a:r>
              <a:rPr lang="en-US" b="1" i="1" dirty="0">
                <a:solidFill>
                  <a:srgbClr val="FF0000"/>
                </a:solidFill>
              </a:rPr>
              <a:t>Vision</a:t>
            </a:r>
            <a:r>
              <a:rPr lang="en-US" dirty="0">
                <a:solidFill>
                  <a:srgbClr val="FF0000"/>
                </a:solidFill>
              </a:rPr>
              <a:t> </a:t>
            </a:r>
            <a:r>
              <a:rPr lang="en-US" dirty="0"/>
              <a:t/>
            </a:r>
            <a:br>
              <a:rPr lang="en-US" dirty="0"/>
            </a:br>
            <a:r>
              <a:rPr lang="en-US" dirty="0"/>
              <a:t>The Best Way to Predict the Future is </a:t>
            </a:r>
            <a:r>
              <a:rPr lang="en-US"/>
              <a:t>to Create It</a:t>
            </a:r>
            <a:endParaRPr lang="en-US" dirty="0"/>
          </a:p>
        </p:txBody>
      </p:sp>
      <p:pic>
        <p:nvPicPr>
          <p:cNvPr id="3" name="Picture 2"/>
          <p:cNvPicPr>
            <a:picLocks noChangeAspect="1"/>
          </p:cNvPicPr>
          <p:nvPr/>
        </p:nvPicPr>
        <p:blipFill>
          <a:blip r:embed="rId2"/>
          <a:stretch>
            <a:fillRect/>
          </a:stretch>
        </p:blipFill>
        <p:spPr>
          <a:xfrm>
            <a:off x="2209800" y="2362200"/>
            <a:ext cx="4724400" cy="3200400"/>
          </a:xfrm>
          <a:prstGeom prst="rect">
            <a:avLst/>
          </a:prstGeom>
        </p:spPr>
      </p:pic>
    </p:spTree>
    <p:extLst>
      <p:ext uri="{BB962C8B-B14F-4D97-AF65-F5344CB8AC3E}">
        <p14:creationId xmlns:p14="http://schemas.microsoft.com/office/powerpoint/2010/main" val="342162073"/>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xmlns="" id="{8342B97A-B7A1-574A-BF54-55EA80BE894C}"/>
              </a:ext>
            </a:extLst>
          </p:cNvPr>
          <p:cNvSpPr>
            <a:spLocks noGrp="1"/>
          </p:cNvSpPr>
          <p:nvPr>
            <p:ph type="ftr" sz="quarter" idx="10"/>
          </p:nvPr>
        </p:nvSpPr>
        <p:spPr/>
        <p:txBody>
          <a:bodyPr/>
          <a:lstStyle/>
          <a:p>
            <a:pPr>
              <a:spcAft>
                <a:spcPts val="200"/>
              </a:spcAft>
            </a:pPr>
            <a:r>
              <a:rPr lang="en-US" altLang="en-US"/>
              <a:t>Strategic Planning Partnership</a:t>
            </a:r>
          </a:p>
          <a:p>
            <a:r>
              <a:rPr lang="en-US" altLang="en-US" sz="1000"/>
              <a:t>A Project of the Ernst &amp; Young Foundation</a:t>
            </a:r>
            <a:endParaRPr lang="en-US" altLang="en-US" sz="1400" b="0">
              <a:solidFill>
                <a:schemeClr val="tx1"/>
              </a:solidFill>
              <a:latin typeface="Times" pitchFamily="2" charset="0"/>
            </a:endParaRPr>
          </a:p>
        </p:txBody>
      </p:sp>
      <p:pic>
        <p:nvPicPr>
          <p:cNvPr id="23554" name="Picture 2" descr="TVIR.jpg                                                       00000002Dudley                         ABA78158:">
            <a:extLst>
              <a:ext uri="{FF2B5EF4-FFF2-40B4-BE49-F238E27FC236}">
                <a16:creationId xmlns:a16="http://schemas.microsoft.com/office/drawing/2014/main" xmlns="" id="{1DB06515-74F6-F54D-AB95-BE412AF98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4799013" cy="6286500"/>
          </a:xfrm>
          <a:prstGeom prst="rect">
            <a:avLst/>
          </a:prstGeom>
          <a:noFill/>
          <a:extLst>
            <a:ext uri="{909E8E84-426E-40DD-AFC4-6F175D3DCCD1}">
              <a14:hiddenFill xmlns:a14="http://schemas.microsoft.com/office/drawing/2010/main">
                <a:solidFill>
                  <a:srgbClr val="FFFFFF"/>
                </a:solidFill>
              </a14:hiddenFill>
            </a:ext>
          </a:extLst>
        </p:spPr>
      </p:pic>
      <p:sp>
        <p:nvSpPr>
          <p:cNvPr id="23555" name="Text Box 3">
            <a:extLst>
              <a:ext uri="{FF2B5EF4-FFF2-40B4-BE49-F238E27FC236}">
                <a16:creationId xmlns:a16="http://schemas.microsoft.com/office/drawing/2014/main" xmlns="" id="{A875B441-F051-F044-8CDE-D4F68A8AA3D2}"/>
              </a:ext>
            </a:extLst>
          </p:cNvPr>
          <p:cNvSpPr txBox="1">
            <a:spLocks noChangeArrowheads="1"/>
          </p:cNvSpPr>
          <p:nvPr/>
        </p:nvSpPr>
        <p:spPr bwMode="auto">
          <a:xfrm>
            <a:off x="5486400" y="1905000"/>
            <a:ext cx="3429000"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effectLst>
                  <a:outerShdw blurRad="38100" dist="38100" dir="2700000" algn="tl">
                    <a:srgbClr val="000000"/>
                  </a:outerShdw>
                </a:effectLst>
                <a:latin typeface="Arial" panose="020B0604020202020204" pitchFamily="34" charset="0"/>
              </a:rPr>
              <a:t>For a .pdf download:</a:t>
            </a:r>
          </a:p>
          <a:p>
            <a:pPr>
              <a:lnSpc>
                <a:spcPct val="75000"/>
              </a:lnSpc>
              <a:spcBef>
                <a:spcPct val="50000"/>
              </a:spcBef>
            </a:pPr>
            <a:r>
              <a:rPr lang="en-US" altLang="en-US" sz="1800" b="1">
                <a:effectLst>
                  <a:outerShdw blurRad="38100" dist="38100" dir="2700000" algn="tl">
                    <a:srgbClr val="000000"/>
                  </a:outerShdw>
                </a:effectLst>
                <a:latin typeface="Arial" panose="020B0604020202020204" pitchFamily="34" charset="0"/>
              </a:rPr>
              <a:t>  michael.moore1@home.com</a:t>
            </a:r>
          </a:p>
          <a:p>
            <a:pPr>
              <a:spcBef>
                <a:spcPct val="50000"/>
              </a:spcBef>
            </a:pPr>
            <a:endParaRPr lang="en-US" altLang="en-US" sz="1800" b="1">
              <a:effectLst>
                <a:outerShdw blurRad="38100" dist="38100" dir="2700000" algn="tl">
                  <a:srgbClr val="000000"/>
                </a:outerShdw>
              </a:effectLst>
              <a:latin typeface="Arial" panose="020B0604020202020204" pitchFamily="34" charset="0"/>
            </a:endParaRPr>
          </a:p>
          <a:p>
            <a:pPr>
              <a:spcBef>
                <a:spcPct val="50000"/>
              </a:spcBef>
            </a:pPr>
            <a:endParaRPr lang="en-US" altLang="en-US" sz="1800" b="1">
              <a:effectLst>
                <a:outerShdw blurRad="38100" dist="38100" dir="2700000" algn="tl">
                  <a:srgbClr val="000000"/>
                </a:outerShdw>
              </a:effectLst>
              <a:latin typeface="Arial" panose="020B0604020202020204" pitchFamily="34" charset="0"/>
            </a:endParaRPr>
          </a:p>
          <a:p>
            <a:pPr>
              <a:spcBef>
                <a:spcPct val="50000"/>
              </a:spcBef>
            </a:pPr>
            <a:r>
              <a:rPr lang="en-US" altLang="en-US" sz="1800" b="1">
                <a:effectLst>
                  <a:outerShdw blurRad="38100" dist="38100" dir="2700000" algn="tl">
                    <a:srgbClr val="000000"/>
                  </a:outerShdw>
                </a:effectLst>
                <a:latin typeface="Arial" panose="020B0604020202020204" pitchFamily="34" charset="0"/>
              </a:rPr>
              <a:t>For a hard copy:</a:t>
            </a:r>
          </a:p>
          <a:p>
            <a:pPr>
              <a:lnSpc>
                <a:spcPct val="75000"/>
              </a:lnSpc>
              <a:spcBef>
                <a:spcPct val="50000"/>
              </a:spcBef>
            </a:pPr>
            <a:r>
              <a:rPr lang="en-US" altLang="en-US" sz="1800">
                <a:latin typeface="Arial" panose="020B0604020202020204" pitchFamily="34" charset="0"/>
              </a:rPr>
              <a:t>    </a:t>
            </a:r>
            <a:r>
              <a:rPr lang="en-US" altLang="en-US" sz="1800" b="1">
                <a:effectLst>
                  <a:outerShdw blurRad="38100" dist="38100" dir="2700000" algn="tl">
                    <a:srgbClr val="000000"/>
                  </a:outerShdw>
                </a:effectLst>
                <a:latin typeface="Arial" panose="020B0604020202020204" pitchFamily="34" charset="0"/>
              </a:rPr>
              <a:t>ellen.glazerman@ey.com</a:t>
            </a:r>
            <a:endParaRPr lang="en-US" altLang="en-US" sz="1800">
              <a:latin typeface="Arial" panose="020B0604020202020204" pitchFamily="34" charset="0"/>
            </a:endParaRPr>
          </a:p>
        </p:txBody>
      </p:sp>
    </p:spTree>
    <p:extLst>
      <p:ext uri="{BB962C8B-B14F-4D97-AF65-F5344CB8AC3E}">
        <p14:creationId xmlns:p14="http://schemas.microsoft.com/office/powerpoint/2010/main" val="4046688598"/>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xmlns="" id="{A67F0BF7-3568-F743-B9E4-A62279287A2B}"/>
              </a:ext>
            </a:extLst>
          </p:cNvPr>
          <p:cNvSpPr>
            <a:spLocks noGrp="1"/>
          </p:cNvSpPr>
          <p:nvPr>
            <p:ph type="ftr" sz="quarter" idx="10"/>
          </p:nvPr>
        </p:nvSpPr>
        <p:spPr/>
        <p:txBody>
          <a:bodyPr/>
          <a:lstStyle/>
          <a:p>
            <a:pPr>
              <a:spcAft>
                <a:spcPts val="200"/>
              </a:spcAft>
            </a:pPr>
            <a:r>
              <a:rPr lang="en-US" altLang="en-US"/>
              <a:t>Strategic Planning Partnership</a:t>
            </a:r>
          </a:p>
          <a:p>
            <a:r>
              <a:rPr lang="en-US" altLang="en-US" sz="1000"/>
              <a:t>A Project of the Ernst &amp; Young Foundation</a:t>
            </a:r>
            <a:endParaRPr lang="en-US" altLang="en-US" sz="1400" b="0">
              <a:solidFill>
                <a:schemeClr val="tx1"/>
              </a:solidFill>
              <a:latin typeface="Times" pitchFamily="2" charset="0"/>
            </a:endParaRPr>
          </a:p>
        </p:txBody>
      </p:sp>
      <p:sp>
        <p:nvSpPr>
          <p:cNvPr id="8194" name="Rectangle 2">
            <a:extLst>
              <a:ext uri="{FF2B5EF4-FFF2-40B4-BE49-F238E27FC236}">
                <a16:creationId xmlns:a16="http://schemas.microsoft.com/office/drawing/2014/main" xmlns="" id="{5E1FF01E-76DF-0447-A11A-21FCE17F59F1}"/>
              </a:ext>
            </a:extLst>
          </p:cNvPr>
          <p:cNvSpPr>
            <a:spLocks noGrp="1" noChangeArrowheads="1"/>
          </p:cNvSpPr>
          <p:nvPr>
            <p:ph type="title"/>
          </p:nvPr>
        </p:nvSpPr>
        <p:spPr/>
        <p:txBody>
          <a:bodyPr/>
          <a:lstStyle/>
          <a:p>
            <a:r>
              <a:rPr lang="en-US" altLang="en-US" sz="4000" b="1">
                <a:effectLst>
                  <a:outerShdw blurRad="38100" dist="38100" dir="2700000" algn="tl">
                    <a:srgbClr val="000000"/>
                  </a:outerShdw>
                </a:effectLst>
              </a:rPr>
              <a:t>Leadership</a:t>
            </a:r>
            <a:endParaRPr lang="en-US" altLang="en-US" sz="4500"/>
          </a:p>
        </p:txBody>
      </p:sp>
      <p:sp>
        <p:nvSpPr>
          <p:cNvPr id="8195" name="Rectangle 3">
            <a:extLst>
              <a:ext uri="{FF2B5EF4-FFF2-40B4-BE49-F238E27FC236}">
                <a16:creationId xmlns:a16="http://schemas.microsoft.com/office/drawing/2014/main" xmlns="" id="{43B28E0A-D894-8642-B704-4C453EFEB99C}"/>
              </a:ext>
            </a:extLst>
          </p:cNvPr>
          <p:cNvSpPr>
            <a:spLocks noChangeArrowheads="1"/>
          </p:cNvSpPr>
          <p:nvPr/>
        </p:nvSpPr>
        <p:spPr bwMode="auto">
          <a:xfrm>
            <a:off x="609600" y="2514600"/>
            <a:ext cx="788670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200" b="1">
                <a:effectLst>
                  <a:outerShdw blurRad="38100" dist="38100" dir="2700000" algn="tl">
                    <a:srgbClr val="000000"/>
                  </a:outerShdw>
                </a:effectLst>
                <a:latin typeface="Arial" panose="020B0604020202020204" pitchFamily="34" charset="0"/>
              </a:rPr>
              <a:t>Leadership is  the capacity to release</a:t>
            </a:r>
          </a:p>
          <a:p>
            <a:pPr>
              <a:lnSpc>
                <a:spcPct val="50000"/>
              </a:lnSpc>
              <a:spcBef>
                <a:spcPct val="50000"/>
              </a:spcBef>
            </a:pPr>
            <a:r>
              <a:rPr lang="en-US" altLang="en-US" sz="3200" b="1">
                <a:effectLst>
                  <a:outerShdw blurRad="38100" dist="38100" dir="2700000" algn="tl">
                    <a:srgbClr val="000000"/>
                  </a:outerShdw>
                </a:effectLst>
                <a:latin typeface="Arial" panose="020B0604020202020204" pitchFamily="34" charset="0"/>
              </a:rPr>
              <a:t>and engage human potential in the</a:t>
            </a:r>
          </a:p>
          <a:p>
            <a:pPr>
              <a:lnSpc>
                <a:spcPct val="50000"/>
              </a:lnSpc>
              <a:spcBef>
                <a:spcPct val="50000"/>
              </a:spcBef>
            </a:pPr>
            <a:r>
              <a:rPr lang="en-US" altLang="en-US" sz="3200" b="1">
                <a:effectLst>
                  <a:outerShdw blurRad="38100" dist="38100" dir="2700000" algn="tl">
                    <a:srgbClr val="000000"/>
                  </a:outerShdw>
                </a:effectLst>
                <a:latin typeface="Arial" panose="020B0604020202020204" pitchFamily="34" charset="0"/>
              </a:rPr>
              <a:t>pursuit of common cause.</a:t>
            </a:r>
            <a:endParaRPr lang="en-US" altLang="en-US" sz="3200" b="1">
              <a:latin typeface="Times New Roman" panose="02020603050405020304" pitchFamily="18" charset="0"/>
            </a:endParaRPr>
          </a:p>
          <a:p>
            <a:pPr>
              <a:lnSpc>
                <a:spcPct val="30000"/>
              </a:lnSpc>
              <a:spcBef>
                <a:spcPct val="50000"/>
              </a:spcBef>
            </a:pPr>
            <a:r>
              <a:rPr lang="en-US" altLang="en-US" sz="3200" b="1">
                <a:latin typeface="Times New Roman" panose="02020603050405020304" pitchFamily="18" charset="0"/>
              </a:rPr>
              <a:t>		</a:t>
            </a:r>
          </a:p>
          <a:p>
            <a:pPr>
              <a:lnSpc>
                <a:spcPct val="30000"/>
              </a:lnSpc>
              <a:spcBef>
                <a:spcPct val="50000"/>
              </a:spcBef>
            </a:pPr>
            <a:endParaRPr lang="en-US" altLang="en-US" sz="1200" b="1">
              <a:latin typeface="Times New Roman" panose="02020603050405020304" pitchFamily="18" charset="0"/>
            </a:endParaRPr>
          </a:p>
          <a:p>
            <a:pPr>
              <a:lnSpc>
                <a:spcPct val="30000"/>
              </a:lnSpc>
              <a:spcBef>
                <a:spcPct val="50000"/>
              </a:spcBef>
            </a:pPr>
            <a:r>
              <a:rPr lang="en-US" altLang="en-US" sz="3200" b="1">
                <a:latin typeface="Times New Roman" panose="02020603050405020304" pitchFamily="18" charset="0"/>
              </a:rPr>
              <a:t>		</a:t>
            </a:r>
            <a:r>
              <a:rPr lang="en-US" altLang="en-US" sz="2000" b="1">
                <a:effectLst>
                  <a:outerShdw blurRad="38100" dist="38100" dir="2700000" algn="tl">
                    <a:srgbClr val="000000"/>
                  </a:outerShdw>
                </a:effectLst>
                <a:latin typeface="Arial" panose="020B0604020202020204" pitchFamily="34" charset="0"/>
              </a:rPr>
              <a:t>… Michael Moore and Michael Diamond</a:t>
            </a:r>
          </a:p>
          <a:p>
            <a:pPr>
              <a:lnSpc>
                <a:spcPct val="30000"/>
              </a:lnSpc>
              <a:spcBef>
                <a:spcPct val="50000"/>
              </a:spcBef>
            </a:pPr>
            <a:r>
              <a:rPr lang="en-US" altLang="en-US" sz="2000" b="1">
                <a:effectLst>
                  <a:outerShdw blurRad="38100" dist="38100" dir="2700000" algn="tl">
                    <a:srgbClr val="000000"/>
                  </a:outerShdw>
                </a:effectLst>
                <a:latin typeface="Arial" panose="020B0604020202020204" pitchFamily="34" charset="0"/>
              </a:rPr>
              <a:t>		     </a:t>
            </a:r>
            <a:r>
              <a:rPr lang="en-US" altLang="en-US" sz="1800" b="1" i="1">
                <a:effectLst>
                  <a:outerShdw blurRad="38100" dist="38100" dir="2700000" algn="tl">
                    <a:srgbClr val="000000"/>
                  </a:outerShdw>
                </a:effectLst>
                <a:latin typeface="Arial" panose="020B0604020202020204" pitchFamily="34" charset="0"/>
              </a:rPr>
              <a:t>Academic  Leadership:  Turning Vision into Reality</a:t>
            </a:r>
            <a:endParaRPr lang="en-US" altLang="en-US" sz="1800" b="1" i="1">
              <a:latin typeface="Times New Roman" panose="02020603050405020304" pitchFamily="18" charset="0"/>
            </a:endParaRPr>
          </a:p>
        </p:txBody>
      </p:sp>
    </p:spTree>
    <p:extLst>
      <p:ext uri="{BB962C8B-B14F-4D97-AF65-F5344CB8AC3E}">
        <p14:creationId xmlns:p14="http://schemas.microsoft.com/office/powerpoint/2010/main" val="4214790858"/>
      </p:ext>
    </p:extLst>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xmlns="" id="{C962D921-E8CD-674E-9FAE-F8AC43FABDD3}"/>
              </a:ext>
            </a:extLst>
          </p:cNvPr>
          <p:cNvSpPr>
            <a:spLocks noGrp="1"/>
          </p:cNvSpPr>
          <p:nvPr>
            <p:ph type="ftr" sz="quarter" idx="10"/>
          </p:nvPr>
        </p:nvSpPr>
        <p:spPr/>
        <p:txBody>
          <a:bodyPr/>
          <a:lstStyle/>
          <a:p>
            <a:pPr>
              <a:spcAft>
                <a:spcPts val="200"/>
              </a:spcAft>
            </a:pPr>
            <a:r>
              <a:rPr lang="en-US" altLang="en-US"/>
              <a:t>Strategic Planning Partnership</a:t>
            </a:r>
          </a:p>
          <a:p>
            <a:r>
              <a:rPr lang="en-US" altLang="en-US" sz="1000"/>
              <a:t>A Project of the Ernst &amp; Young Foundation</a:t>
            </a:r>
            <a:endParaRPr lang="en-US" altLang="en-US" sz="1400" b="0">
              <a:solidFill>
                <a:schemeClr val="tx1"/>
              </a:solidFill>
              <a:latin typeface="Times" pitchFamily="2" charset="0"/>
            </a:endParaRPr>
          </a:p>
        </p:txBody>
      </p:sp>
      <p:sp>
        <p:nvSpPr>
          <p:cNvPr id="26626" name="Rectangle 2">
            <a:extLst>
              <a:ext uri="{FF2B5EF4-FFF2-40B4-BE49-F238E27FC236}">
                <a16:creationId xmlns:a16="http://schemas.microsoft.com/office/drawing/2014/main" xmlns="" id="{166529F4-4A4B-9B48-A53D-9CB15C1D759F}"/>
              </a:ext>
            </a:extLst>
          </p:cNvPr>
          <p:cNvSpPr>
            <a:spLocks noGrp="1" noChangeArrowheads="1"/>
          </p:cNvSpPr>
          <p:nvPr>
            <p:ph type="title"/>
          </p:nvPr>
        </p:nvSpPr>
        <p:spPr/>
        <p:txBody>
          <a:bodyPr/>
          <a:lstStyle/>
          <a:p>
            <a:r>
              <a:rPr lang="en-US" altLang="en-US" sz="4000" b="1">
                <a:effectLst>
                  <a:outerShdw blurRad="38100" dist="38100" dir="2700000" algn="tl">
                    <a:srgbClr val="000000"/>
                  </a:outerShdw>
                </a:effectLst>
              </a:rPr>
              <a:t>Leadership Challenges</a:t>
            </a:r>
            <a:endParaRPr lang="en-US" altLang="en-US" sz="4500"/>
          </a:p>
        </p:txBody>
      </p:sp>
      <p:sp>
        <p:nvSpPr>
          <p:cNvPr id="26627" name="Rectangle 3">
            <a:extLst>
              <a:ext uri="{FF2B5EF4-FFF2-40B4-BE49-F238E27FC236}">
                <a16:creationId xmlns:a16="http://schemas.microsoft.com/office/drawing/2014/main" xmlns="" id="{42A346FF-EF0D-FF4C-B995-2823F6FAF087}"/>
              </a:ext>
            </a:extLst>
          </p:cNvPr>
          <p:cNvSpPr>
            <a:spLocks noChangeArrowheads="1"/>
          </p:cNvSpPr>
          <p:nvPr/>
        </p:nvSpPr>
        <p:spPr bwMode="auto">
          <a:xfrm>
            <a:off x="1371600" y="2057400"/>
            <a:ext cx="7015163"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Individual vs. Institutional Focus</a:t>
            </a:r>
          </a:p>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Isolation vs. Integration</a:t>
            </a:r>
          </a:p>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Decision Gridlock vs. Speed-to-Market</a:t>
            </a:r>
          </a:p>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Structural Forces – A Stable System</a:t>
            </a:r>
          </a:p>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Academic Cultural Values</a:t>
            </a:r>
          </a:p>
          <a:p>
            <a:pPr>
              <a:lnSpc>
                <a:spcPct val="50000"/>
              </a:lnSpc>
              <a:spcBef>
                <a:spcPct val="50000"/>
              </a:spcBef>
            </a:pPr>
            <a:r>
              <a:rPr lang="en-US" altLang="en-US" sz="2000" b="1">
                <a:effectLst>
                  <a:outerShdw blurRad="38100" dist="38100" dir="2700000" algn="tl">
                    <a:srgbClr val="000000"/>
                  </a:outerShdw>
                </a:effectLst>
                <a:latin typeface="Arial" panose="020B0604020202020204" pitchFamily="34" charset="0"/>
              </a:rPr>
              <a:t>	</a:t>
            </a:r>
            <a:endParaRPr lang="en-US" altLang="en-US" sz="2000" b="1" i="1">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390767594"/>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xmlns="" id="{8B826A84-127D-3549-9C18-A3D5995B8854}"/>
              </a:ext>
            </a:extLst>
          </p:cNvPr>
          <p:cNvSpPr>
            <a:spLocks noGrp="1"/>
          </p:cNvSpPr>
          <p:nvPr>
            <p:ph type="ftr" sz="quarter" idx="10"/>
          </p:nvPr>
        </p:nvSpPr>
        <p:spPr/>
        <p:txBody>
          <a:bodyPr/>
          <a:lstStyle/>
          <a:p>
            <a:pPr>
              <a:spcAft>
                <a:spcPts val="200"/>
              </a:spcAft>
            </a:pPr>
            <a:r>
              <a:rPr lang="en-US" altLang="en-US"/>
              <a:t>Strategic Planning Partnership</a:t>
            </a:r>
          </a:p>
          <a:p>
            <a:r>
              <a:rPr lang="en-US" altLang="en-US" sz="1000"/>
              <a:t>A Project of the Ernst &amp; Young Foundation</a:t>
            </a:r>
            <a:endParaRPr lang="en-US" altLang="en-US" sz="1400" b="0">
              <a:solidFill>
                <a:schemeClr val="tx1"/>
              </a:solidFill>
              <a:latin typeface="Times" pitchFamily="2" charset="0"/>
            </a:endParaRPr>
          </a:p>
        </p:txBody>
      </p:sp>
      <p:sp>
        <p:nvSpPr>
          <p:cNvPr id="28674" name="Rectangle 2">
            <a:extLst>
              <a:ext uri="{FF2B5EF4-FFF2-40B4-BE49-F238E27FC236}">
                <a16:creationId xmlns:a16="http://schemas.microsoft.com/office/drawing/2014/main" xmlns="" id="{D58A0844-7C4A-C246-AAD4-119463CE3EAD}"/>
              </a:ext>
            </a:extLst>
          </p:cNvPr>
          <p:cNvSpPr>
            <a:spLocks noGrp="1" noChangeArrowheads="1"/>
          </p:cNvSpPr>
          <p:nvPr>
            <p:ph type="title"/>
          </p:nvPr>
        </p:nvSpPr>
        <p:spPr/>
        <p:txBody>
          <a:bodyPr/>
          <a:lstStyle/>
          <a:p>
            <a:r>
              <a:rPr lang="en-US" altLang="en-US" sz="4000" b="1">
                <a:effectLst>
                  <a:outerShdw blurRad="38100" dist="38100" dir="2700000" algn="tl">
                    <a:srgbClr val="000000"/>
                  </a:outerShdw>
                </a:effectLst>
              </a:rPr>
              <a:t>Planning Success Principles</a:t>
            </a:r>
            <a:endParaRPr lang="en-US" altLang="en-US" sz="4500"/>
          </a:p>
        </p:txBody>
      </p:sp>
      <p:sp>
        <p:nvSpPr>
          <p:cNvPr id="28675" name="Rectangle 3">
            <a:extLst>
              <a:ext uri="{FF2B5EF4-FFF2-40B4-BE49-F238E27FC236}">
                <a16:creationId xmlns:a16="http://schemas.microsoft.com/office/drawing/2014/main" xmlns="" id="{0F3EC030-A8FA-9A48-865E-8D31289DD316}"/>
              </a:ext>
            </a:extLst>
          </p:cNvPr>
          <p:cNvSpPr>
            <a:spLocks noChangeArrowheads="1"/>
          </p:cNvSpPr>
          <p:nvPr/>
        </p:nvSpPr>
        <p:spPr bwMode="auto">
          <a:xfrm>
            <a:off x="1828800" y="2359025"/>
            <a:ext cx="5411788"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50000"/>
              </a:spcBef>
            </a:pPr>
            <a:r>
              <a:rPr lang="en-US" altLang="en-US" sz="2800" b="1">
                <a:solidFill>
                  <a:srgbClr val="FFF126"/>
                </a:solidFill>
                <a:effectLst>
                  <a:outerShdw blurRad="38100" dist="38100" dir="2700000" algn="tl">
                    <a:srgbClr val="000000"/>
                  </a:outerShdw>
                </a:effectLst>
                <a:latin typeface="Arial" panose="020B0604020202020204" pitchFamily="34" charset="0"/>
              </a:rPr>
              <a:t>•  Leadership</a:t>
            </a:r>
            <a:endParaRPr lang="en-US" altLang="en-US" sz="2800" b="1">
              <a:effectLst>
                <a:outerShdw blurRad="38100" dist="38100" dir="2700000" algn="tl">
                  <a:srgbClr val="000000"/>
                </a:outerShdw>
              </a:effectLst>
              <a:latin typeface="Arial" panose="020B0604020202020204" pitchFamily="34" charset="0"/>
            </a:endParaRPr>
          </a:p>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Attention to the Marketplace</a:t>
            </a:r>
          </a:p>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Engagement of Stakeholders</a:t>
            </a:r>
          </a:p>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A Structured Framework</a:t>
            </a:r>
          </a:p>
          <a:p>
            <a:pPr>
              <a:lnSpc>
                <a:spcPct val="90000"/>
              </a:lnSpc>
              <a:spcBef>
                <a:spcPct val="50000"/>
              </a:spcBef>
            </a:pPr>
            <a:r>
              <a:rPr lang="en-US" altLang="en-US" sz="2800" b="1">
                <a:effectLst>
                  <a:outerShdw blurRad="38100" dist="38100" dir="2700000" algn="tl">
                    <a:srgbClr val="000000"/>
                  </a:outerShdw>
                </a:effectLst>
                <a:latin typeface="Arial" panose="020B0604020202020204" pitchFamily="34" charset="0"/>
              </a:rPr>
              <a:t>•  Facilitated Teamwork</a:t>
            </a:r>
            <a:endParaRPr lang="en-US" altLang="en-US" sz="2800" b="1">
              <a:latin typeface="Times New Roman" panose="02020603050405020304" pitchFamily="18" charset="0"/>
            </a:endParaRPr>
          </a:p>
        </p:txBody>
      </p:sp>
    </p:spTree>
    <p:extLst>
      <p:ext uri="{BB962C8B-B14F-4D97-AF65-F5344CB8AC3E}">
        <p14:creationId xmlns:p14="http://schemas.microsoft.com/office/powerpoint/2010/main" val="962141996"/>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2">
            <a:extLst>
              <a:ext uri="{FF2B5EF4-FFF2-40B4-BE49-F238E27FC236}">
                <a16:creationId xmlns:a16="http://schemas.microsoft.com/office/drawing/2014/main" xmlns="" id="{D760EC62-FF3C-4F4F-A664-9FE0029195F2}"/>
              </a:ext>
            </a:extLst>
          </p:cNvPr>
          <p:cNvSpPr>
            <a:spLocks noGrp="1"/>
          </p:cNvSpPr>
          <p:nvPr>
            <p:ph type="ftr" sz="quarter" idx="10"/>
          </p:nvPr>
        </p:nvSpPr>
        <p:spPr/>
        <p:txBody>
          <a:bodyPr/>
          <a:lstStyle/>
          <a:p>
            <a:pPr>
              <a:spcAft>
                <a:spcPts val="200"/>
              </a:spcAft>
            </a:pPr>
            <a:r>
              <a:rPr lang="en-US" altLang="en-US"/>
              <a:t>Strategic Planning Partnership</a:t>
            </a:r>
          </a:p>
          <a:p>
            <a:r>
              <a:rPr lang="en-US" altLang="en-US" sz="1000"/>
              <a:t>A Project of the Ernst &amp; Young Foundation</a:t>
            </a:r>
            <a:endParaRPr lang="en-US" altLang="en-US" sz="1400" b="0">
              <a:solidFill>
                <a:schemeClr val="tx1"/>
              </a:solidFill>
              <a:latin typeface="Times" pitchFamily="2" charset="0"/>
            </a:endParaRPr>
          </a:p>
        </p:txBody>
      </p:sp>
      <p:sp>
        <p:nvSpPr>
          <p:cNvPr id="6146" name="Rectangle 2">
            <a:extLst>
              <a:ext uri="{FF2B5EF4-FFF2-40B4-BE49-F238E27FC236}">
                <a16:creationId xmlns:a16="http://schemas.microsoft.com/office/drawing/2014/main" xmlns="" id="{81171F48-CD4E-C24D-83E5-E039A8973A2E}"/>
              </a:ext>
            </a:extLst>
          </p:cNvPr>
          <p:cNvSpPr>
            <a:spLocks noGrp="1" noChangeArrowheads="1"/>
          </p:cNvSpPr>
          <p:nvPr>
            <p:ph type="title"/>
          </p:nvPr>
        </p:nvSpPr>
        <p:spPr/>
        <p:txBody>
          <a:bodyPr/>
          <a:lstStyle/>
          <a:p>
            <a:r>
              <a:rPr lang="en-US" altLang="en-US" sz="4000" b="1">
                <a:effectLst>
                  <a:outerShdw blurRad="38100" dist="38100" dir="2700000" algn="tl">
                    <a:srgbClr val="000000"/>
                  </a:outerShdw>
                </a:effectLst>
              </a:rPr>
              <a:t>Strategic Framework</a:t>
            </a:r>
            <a:endParaRPr lang="en-US" altLang="en-US" sz="4500"/>
          </a:p>
        </p:txBody>
      </p:sp>
      <p:sp>
        <p:nvSpPr>
          <p:cNvPr id="6173" name="Line 29">
            <a:extLst>
              <a:ext uri="{FF2B5EF4-FFF2-40B4-BE49-F238E27FC236}">
                <a16:creationId xmlns:a16="http://schemas.microsoft.com/office/drawing/2014/main" xmlns="" id="{96AD5ED9-581F-7E4B-A622-F7DF265FC00E}"/>
              </a:ext>
            </a:extLst>
          </p:cNvPr>
          <p:cNvSpPr>
            <a:spLocks noChangeShapeType="1"/>
          </p:cNvSpPr>
          <p:nvPr/>
        </p:nvSpPr>
        <p:spPr bwMode="auto">
          <a:xfrm>
            <a:off x="3019425" y="2841625"/>
            <a:ext cx="3959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4" name="Line 30">
            <a:extLst>
              <a:ext uri="{FF2B5EF4-FFF2-40B4-BE49-F238E27FC236}">
                <a16:creationId xmlns:a16="http://schemas.microsoft.com/office/drawing/2014/main" xmlns="" id="{E1445636-CFE1-7940-962C-0E553759BF43}"/>
              </a:ext>
            </a:extLst>
          </p:cNvPr>
          <p:cNvSpPr>
            <a:spLocks noChangeShapeType="1"/>
          </p:cNvSpPr>
          <p:nvPr/>
        </p:nvSpPr>
        <p:spPr bwMode="auto">
          <a:xfrm>
            <a:off x="1966913" y="3546475"/>
            <a:ext cx="0" cy="2286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5" name="Line 31">
            <a:extLst>
              <a:ext uri="{FF2B5EF4-FFF2-40B4-BE49-F238E27FC236}">
                <a16:creationId xmlns:a16="http://schemas.microsoft.com/office/drawing/2014/main" xmlns="" id="{325A93A2-138D-D340-9E99-1528F4A3BF9C}"/>
              </a:ext>
            </a:extLst>
          </p:cNvPr>
          <p:cNvSpPr>
            <a:spLocks noChangeShapeType="1"/>
          </p:cNvSpPr>
          <p:nvPr/>
        </p:nvSpPr>
        <p:spPr bwMode="auto">
          <a:xfrm>
            <a:off x="3019425" y="3603625"/>
            <a:ext cx="3959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6" name="Line 32">
            <a:extLst>
              <a:ext uri="{FF2B5EF4-FFF2-40B4-BE49-F238E27FC236}">
                <a16:creationId xmlns:a16="http://schemas.microsoft.com/office/drawing/2014/main" xmlns="" id="{2C4FF71C-1C0E-1D40-A966-C78CA5E0E48E}"/>
              </a:ext>
            </a:extLst>
          </p:cNvPr>
          <p:cNvSpPr>
            <a:spLocks noChangeShapeType="1"/>
          </p:cNvSpPr>
          <p:nvPr/>
        </p:nvSpPr>
        <p:spPr bwMode="auto">
          <a:xfrm>
            <a:off x="3019425" y="4351338"/>
            <a:ext cx="3959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7" name="Line 33">
            <a:extLst>
              <a:ext uri="{FF2B5EF4-FFF2-40B4-BE49-F238E27FC236}">
                <a16:creationId xmlns:a16="http://schemas.microsoft.com/office/drawing/2014/main" xmlns="" id="{1991BE68-337D-5145-B49B-47815A57D4DE}"/>
              </a:ext>
            </a:extLst>
          </p:cNvPr>
          <p:cNvSpPr>
            <a:spLocks noChangeShapeType="1"/>
          </p:cNvSpPr>
          <p:nvPr/>
        </p:nvSpPr>
        <p:spPr bwMode="auto">
          <a:xfrm>
            <a:off x="3019425" y="5113338"/>
            <a:ext cx="3959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8" name="Line 34">
            <a:extLst>
              <a:ext uri="{FF2B5EF4-FFF2-40B4-BE49-F238E27FC236}">
                <a16:creationId xmlns:a16="http://schemas.microsoft.com/office/drawing/2014/main" xmlns="" id="{BF577404-FC5D-1E48-AF4A-1306F7FD45D3}"/>
              </a:ext>
            </a:extLst>
          </p:cNvPr>
          <p:cNvSpPr>
            <a:spLocks noChangeShapeType="1"/>
          </p:cNvSpPr>
          <p:nvPr/>
        </p:nvSpPr>
        <p:spPr bwMode="auto">
          <a:xfrm>
            <a:off x="3019425" y="5846763"/>
            <a:ext cx="3959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9" name="Rectangle 35">
            <a:extLst>
              <a:ext uri="{FF2B5EF4-FFF2-40B4-BE49-F238E27FC236}">
                <a16:creationId xmlns:a16="http://schemas.microsoft.com/office/drawing/2014/main" xmlns="" id="{A467163A-5472-0E4A-B3A7-9AE2D21E74CE}"/>
              </a:ext>
            </a:extLst>
          </p:cNvPr>
          <p:cNvSpPr>
            <a:spLocks noChangeArrowheads="1"/>
          </p:cNvSpPr>
          <p:nvPr/>
        </p:nvSpPr>
        <p:spPr bwMode="auto">
          <a:xfrm>
            <a:off x="4922838" y="2516188"/>
            <a:ext cx="1128712" cy="649287"/>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0" name="Rectangle 36">
            <a:extLst>
              <a:ext uri="{FF2B5EF4-FFF2-40B4-BE49-F238E27FC236}">
                <a16:creationId xmlns:a16="http://schemas.microsoft.com/office/drawing/2014/main" xmlns="" id="{95F916E7-F1CA-2E4A-93FE-FC78A9CB88C5}"/>
              </a:ext>
            </a:extLst>
          </p:cNvPr>
          <p:cNvSpPr>
            <a:spLocks noChangeArrowheads="1"/>
          </p:cNvSpPr>
          <p:nvPr/>
        </p:nvSpPr>
        <p:spPr bwMode="auto">
          <a:xfrm>
            <a:off x="4922838" y="3265488"/>
            <a:ext cx="1128712" cy="647700"/>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1" name="Rectangle 37">
            <a:extLst>
              <a:ext uri="{FF2B5EF4-FFF2-40B4-BE49-F238E27FC236}">
                <a16:creationId xmlns:a16="http://schemas.microsoft.com/office/drawing/2014/main" xmlns="" id="{9F2518A0-BBEE-3E48-A96C-BB1D6521F944}"/>
              </a:ext>
            </a:extLst>
          </p:cNvPr>
          <p:cNvSpPr>
            <a:spLocks noChangeArrowheads="1"/>
          </p:cNvSpPr>
          <p:nvPr/>
        </p:nvSpPr>
        <p:spPr bwMode="auto">
          <a:xfrm>
            <a:off x="4922838" y="4013200"/>
            <a:ext cx="1128712" cy="649288"/>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2" name="Rectangle 38">
            <a:extLst>
              <a:ext uri="{FF2B5EF4-FFF2-40B4-BE49-F238E27FC236}">
                <a16:creationId xmlns:a16="http://schemas.microsoft.com/office/drawing/2014/main" xmlns="" id="{BC410314-B9E7-3D41-A7AA-DBC0CD408254}"/>
              </a:ext>
            </a:extLst>
          </p:cNvPr>
          <p:cNvSpPr>
            <a:spLocks noChangeArrowheads="1"/>
          </p:cNvSpPr>
          <p:nvPr/>
        </p:nvSpPr>
        <p:spPr bwMode="auto">
          <a:xfrm>
            <a:off x="4922838" y="4760913"/>
            <a:ext cx="1128712" cy="649287"/>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3" name="Rectangle 39">
            <a:extLst>
              <a:ext uri="{FF2B5EF4-FFF2-40B4-BE49-F238E27FC236}">
                <a16:creationId xmlns:a16="http://schemas.microsoft.com/office/drawing/2014/main" xmlns="" id="{8CD5E163-5425-0349-8356-5FBDFB45ED93}"/>
              </a:ext>
            </a:extLst>
          </p:cNvPr>
          <p:cNvSpPr>
            <a:spLocks noChangeArrowheads="1"/>
          </p:cNvSpPr>
          <p:nvPr/>
        </p:nvSpPr>
        <p:spPr bwMode="auto">
          <a:xfrm>
            <a:off x="4922838" y="5508625"/>
            <a:ext cx="1128712" cy="649288"/>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4" name="Rectangle 40">
            <a:extLst>
              <a:ext uri="{FF2B5EF4-FFF2-40B4-BE49-F238E27FC236}">
                <a16:creationId xmlns:a16="http://schemas.microsoft.com/office/drawing/2014/main" xmlns="" id="{502087CF-28E9-7345-A964-F5E705C3BFBA}"/>
              </a:ext>
            </a:extLst>
          </p:cNvPr>
          <p:cNvSpPr>
            <a:spLocks noChangeArrowheads="1"/>
          </p:cNvSpPr>
          <p:nvPr/>
        </p:nvSpPr>
        <p:spPr bwMode="auto">
          <a:xfrm>
            <a:off x="6651625" y="2516188"/>
            <a:ext cx="1127125" cy="649287"/>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 name="Rectangle 41">
            <a:extLst>
              <a:ext uri="{FF2B5EF4-FFF2-40B4-BE49-F238E27FC236}">
                <a16:creationId xmlns:a16="http://schemas.microsoft.com/office/drawing/2014/main" xmlns="" id="{18AD2024-E1A0-3443-B8DF-0DE7010DC1C3}"/>
              </a:ext>
            </a:extLst>
          </p:cNvPr>
          <p:cNvSpPr>
            <a:spLocks noChangeArrowheads="1"/>
          </p:cNvSpPr>
          <p:nvPr/>
        </p:nvSpPr>
        <p:spPr bwMode="auto">
          <a:xfrm>
            <a:off x="6651625" y="3265488"/>
            <a:ext cx="1127125" cy="647700"/>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6" name="Rectangle 42">
            <a:extLst>
              <a:ext uri="{FF2B5EF4-FFF2-40B4-BE49-F238E27FC236}">
                <a16:creationId xmlns:a16="http://schemas.microsoft.com/office/drawing/2014/main" xmlns="" id="{B4B33678-95FB-E747-BF60-9FF98D013E9A}"/>
              </a:ext>
            </a:extLst>
          </p:cNvPr>
          <p:cNvSpPr>
            <a:spLocks noChangeArrowheads="1"/>
          </p:cNvSpPr>
          <p:nvPr/>
        </p:nvSpPr>
        <p:spPr bwMode="auto">
          <a:xfrm>
            <a:off x="6651625" y="4013200"/>
            <a:ext cx="1127125" cy="649288"/>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7" name="Rectangle 43">
            <a:extLst>
              <a:ext uri="{FF2B5EF4-FFF2-40B4-BE49-F238E27FC236}">
                <a16:creationId xmlns:a16="http://schemas.microsoft.com/office/drawing/2014/main" xmlns="" id="{B96DFCF4-0164-0842-AA00-0D710CB1E43E}"/>
              </a:ext>
            </a:extLst>
          </p:cNvPr>
          <p:cNvSpPr>
            <a:spLocks noChangeArrowheads="1"/>
          </p:cNvSpPr>
          <p:nvPr/>
        </p:nvSpPr>
        <p:spPr bwMode="auto">
          <a:xfrm>
            <a:off x="6651625" y="4760913"/>
            <a:ext cx="1127125" cy="649287"/>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8" name="Rectangle 44">
            <a:extLst>
              <a:ext uri="{FF2B5EF4-FFF2-40B4-BE49-F238E27FC236}">
                <a16:creationId xmlns:a16="http://schemas.microsoft.com/office/drawing/2014/main" xmlns="" id="{DA04480F-7EB1-C44A-8761-6E1644210E70}"/>
              </a:ext>
            </a:extLst>
          </p:cNvPr>
          <p:cNvSpPr>
            <a:spLocks noChangeArrowheads="1"/>
          </p:cNvSpPr>
          <p:nvPr/>
        </p:nvSpPr>
        <p:spPr bwMode="auto">
          <a:xfrm>
            <a:off x="6651625" y="5508625"/>
            <a:ext cx="1127125" cy="649288"/>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9" name="Rectangle 45">
            <a:extLst>
              <a:ext uri="{FF2B5EF4-FFF2-40B4-BE49-F238E27FC236}">
                <a16:creationId xmlns:a16="http://schemas.microsoft.com/office/drawing/2014/main" xmlns="" id="{09AE5BDC-F271-EE4C-924F-6AF6571A7392}"/>
              </a:ext>
            </a:extLst>
          </p:cNvPr>
          <p:cNvSpPr>
            <a:spLocks noChangeArrowheads="1"/>
          </p:cNvSpPr>
          <p:nvPr/>
        </p:nvSpPr>
        <p:spPr bwMode="auto">
          <a:xfrm>
            <a:off x="3232150" y="2516188"/>
            <a:ext cx="1127125" cy="649287"/>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r>
              <a:rPr lang="en-US" altLang="en-US" sz="1200" b="1">
                <a:solidFill>
                  <a:srgbClr val="000000"/>
                </a:solidFill>
                <a:latin typeface="Arial" panose="020B0604020202020204" pitchFamily="34" charset="0"/>
              </a:rPr>
              <a:t>People </a:t>
            </a:r>
            <a:endParaRPr lang="en-US" altLang="en-US" sz="1200" b="1">
              <a:latin typeface="Arial" panose="020B0604020202020204" pitchFamily="34" charset="0"/>
            </a:endParaRPr>
          </a:p>
        </p:txBody>
      </p:sp>
      <p:sp>
        <p:nvSpPr>
          <p:cNvPr id="6190" name="Rectangle 46">
            <a:extLst>
              <a:ext uri="{FF2B5EF4-FFF2-40B4-BE49-F238E27FC236}">
                <a16:creationId xmlns:a16="http://schemas.microsoft.com/office/drawing/2014/main" xmlns="" id="{581C6540-715A-4E44-9B56-8C5B035D0D85}"/>
              </a:ext>
            </a:extLst>
          </p:cNvPr>
          <p:cNvSpPr>
            <a:spLocks noChangeArrowheads="1"/>
          </p:cNvSpPr>
          <p:nvPr/>
        </p:nvSpPr>
        <p:spPr bwMode="auto">
          <a:xfrm>
            <a:off x="3232150" y="3265488"/>
            <a:ext cx="1127125" cy="647700"/>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r>
              <a:rPr lang="en-US" altLang="en-US" sz="1200" b="1">
                <a:solidFill>
                  <a:srgbClr val="000000"/>
                </a:solidFill>
                <a:latin typeface="Arial" panose="020B0604020202020204" pitchFamily="34" charset="0"/>
              </a:rPr>
              <a:t>Scholarship</a:t>
            </a:r>
            <a:endParaRPr lang="en-US" altLang="en-US" sz="1200" b="1">
              <a:latin typeface="Arial" panose="020B0604020202020204" pitchFamily="34" charset="0"/>
            </a:endParaRPr>
          </a:p>
        </p:txBody>
      </p:sp>
      <p:sp>
        <p:nvSpPr>
          <p:cNvPr id="6191" name="Rectangle 47">
            <a:extLst>
              <a:ext uri="{FF2B5EF4-FFF2-40B4-BE49-F238E27FC236}">
                <a16:creationId xmlns:a16="http://schemas.microsoft.com/office/drawing/2014/main" xmlns="" id="{477CFE3B-D42B-E343-A39A-8BC05F5913F6}"/>
              </a:ext>
            </a:extLst>
          </p:cNvPr>
          <p:cNvSpPr>
            <a:spLocks noChangeArrowheads="1"/>
          </p:cNvSpPr>
          <p:nvPr/>
        </p:nvSpPr>
        <p:spPr bwMode="auto">
          <a:xfrm>
            <a:off x="3232150" y="4013200"/>
            <a:ext cx="1127125" cy="649288"/>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r>
              <a:rPr lang="en-US" altLang="en-US" sz="1200" b="1">
                <a:solidFill>
                  <a:srgbClr val="000000"/>
                </a:solidFill>
                <a:latin typeface="Arial" panose="020B0604020202020204" pitchFamily="34" charset="0"/>
              </a:rPr>
              <a:t>Education</a:t>
            </a:r>
          </a:p>
          <a:p>
            <a:pPr algn="ctr"/>
            <a:r>
              <a:rPr lang="en-US" altLang="en-US" sz="1200" b="1">
                <a:solidFill>
                  <a:srgbClr val="000000"/>
                </a:solidFill>
                <a:latin typeface="Arial" panose="020B0604020202020204" pitchFamily="34" charset="0"/>
              </a:rPr>
              <a:t>Programs</a:t>
            </a:r>
            <a:endParaRPr lang="en-US" altLang="en-US" sz="1200" b="1">
              <a:latin typeface="Arial" panose="020B0604020202020204" pitchFamily="34" charset="0"/>
            </a:endParaRPr>
          </a:p>
        </p:txBody>
      </p:sp>
      <p:sp>
        <p:nvSpPr>
          <p:cNvPr id="6192" name="Rectangle 48">
            <a:extLst>
              <a:ext uri="{FF2B5EF4-FFF2-40B4-BE49-F238E27FC236}">
                <a16:creationId xmlns:a16="http://schemas.microsoft.com/office/drawing/2014/main" xmlns="" id="{0FA5C6F6-FB41-C74D-8493-A866FB6B1422}"/>
              </a:ext>
            </a:extLst>
          </p:cNvPr>
          <p:cNvSpPr>
            <a:spLocks noChangeArrowheads="1"/>
          </p:cNvSpPr>
          <p:nvPr/>
        </p:nvSpPr>
        <p:spPr bwMode="auto">
          <a:xfrm>
            <a:off x="3232150" y="4760913"/>
            <a:ext cx="1127125" cy="649287"/>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r>
              <a:rPr lang="en-US" altLang="en-US" sz="1200" b="1">
                <a:solidFill>
                  <a:srgbClr val="000000"/>
                </a:solidFill>
                <a:latin typeface="Arial" panose="020B0604020202020204" pitchFamily="34" charset="0"/>
              </a:rPr>
              <a:t>External</a:t>
            </a:r>
          </a:p>
          <a:p>
            <a:pPr algn="ctr"/>
            <a:r>
              <a:rPr lang="en-US" altLang="en-US" sz="1200" b="1">
                <a:solidFill>
                  <a:srgbClr val="000000"/>
                </a:solidFill>
                <a:latin typeface="Arial" panose="020B0604020202020204" pitchFamily="34" charset="0"/>
              </a:rPr>
              <a:t>Relations</a:t>
            </a:r>
            <a:endParaRPr lang="en-US" altLang="en-US" sz="1200" b="1">
              <a:latin typeface="Arial" panose="020B0604020202020204" pitchFamily="34" charset="0"/>
            </a:endParaRPr>
          </a:p>
        </p:txBody>
      </p:sp>
      <p:sp>
        <p:nvSpPr>
          <p:cNvPr id="6193" name="Rectangle 49">
            <a:extLst>
              <a:ext uri="{FF2B5EF4-FFF2-40B4-BE49-F238E27FC236}">
                <a16:creationId xmlns:a16="http://schemas.microsoft.com/office/drawing/2014/main" xmlns="" id="{014EDD75-139C-324A-B7F7-1B68E6928B2F}"/>
              </a:ext>
            </a:extLst>
          </p:cNvPr>
          <p:cNvSpPr>
            <a:spLocks noChangeArrowheads="1"/>
          </p:cNvSpPr>
          <p:nvPr/>
        </p:nvSpPr>
        <p:spPr bwMode="auto">
          <a:xfrm>
            <a:off x="3232150" y="5508625"/>
            <a:ext cx="1127125" cy="649288"/>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r>
              <a:rPr lang="en-US" altLang="en-US" sz="1200" b="1">
                <a:solidFill>
                  <a:srgbClr val="000000"/>
                </a:solidFill>
                <a:latin typeface="Arial" panose="020B0604020202020204" pitchFamily="34" charset="0"/>
              </a:rPr>
              <a:t>Internal</a:t>
            </a:r>
          </a:p>
          <a:p>
            <a:pPr algn="ctr"/>
            <a:r>
              <a:rPr lang="en-US" altLang="en-US" sz="1200" b="1">
                <a:solidFill>
                  <a:srgbClr val="000000"/>
                </a:solidFill>
                <a:latin typeface="Arial" panose="020B0604020202020204" pitchFamily="34" charset="0"/>
              </a:rPr>
              <a:t>Operations</a:t>
            </a:r>
            <a:endParaRPr lang="en-US" altLang="en-US" sz="1200" b="1">
              <a:latin typeface="Arial" panose="020B0604020202020204" pitchFamily="34" charset="0"/>
            </a:endParaRPr>
          </a:p>
        </p:txBody>
      </p:sp>
      <p:sp>
        <p:nvSpPr>
          <p:cNvPr id="6194" name="Rectangle 50">
            <a:extLst>
              <a:ext uri="{FF2B5EF4-FFF2-40B4-BE49-F238E27FC236}">
                <a16:creationId xmlns:a16="http://schemas.microsoft.com/office/drawing/2014/main" xmlns="" id="{8150FDE7-AE97-564A-BA1A-4F4031AA73A9}"/>
              </a:ext>
            </a:extLst>
          </p:cNvPr>
          <p:cNvSpPr>
            <a:spLocks noChangeArrowheads="1"/>
          </p:cNvSpPr>
          <p:nvPr/>
        </p:nvSpPr>
        <p:spPr bwMode="auto">
          <a:xfrm>
            <a:off x="1190625" y="2516188"/>
            <a:ext cx="1516063" cy="1030287"/>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r>
              <a:rPr lang="en-US" altLang="en-US" sz="1400" b="1">
                <a:solidFill>
                  <a:srgbClr val="000000"/>
                </a:solidFill>
                <a:latin typeface="Arial" panose="020B0604020202020204" pitchFamily="34" charset="0"/>
              </a:rPr>
              <a:t>Shared Purpose</a:t>
            </a:r>
            <a:endParaRPr lang="en-US" altLang="en-US" sz="1200" b="1">
              <a:solidFill>
                <a:srgbClr val="000000"/>
              </a:solidFill>
              <a:latin typeface="Arial" panose="020B0604020202020204" pitchFamily="34" charset="0"/>
            </a:endParaRPr>
          </a:p>
          <a:p>
            <a:pPr algn="ctr"/>
            <a:endParaRPr lang="en-US" altLang="en-US" sz="1200" b="1">
              <a:solidFill>
                <a:srgbClr val="000000"/>
              </a:solidFill>
              <a:latin typeface="Arial" panose="020B0604020202020204" pitchFamily="34" charset="0"/>
            </a:endParaRPr>
          </a:p>
          <a:p>
            <a:pPr algn="ctr"/>
            <a:r>
              <a:rPr lang="en-US" altLang="en-US" sz="1200" b="1" i="1">
                <a:solidFill>
                  <a:srgbClr val="000000"/>
                </a:solidFill>
                <a:latin typeface="Arial" panose="020B0604020202020204" pitchFamily="34" charset="0"/>
              </a:rPr>
              <a:t>Shared purpose </a:t>
            </a:r>
          </a:p>
          <a:p>
            <a:pPr algn="ctr"/>
            <a:r>
              <a:rPr lang="en-US" altLang="en-US" sz="1200" b="1" i="1">
                <a:solidFill>
                  <a:srgbClr val="000000"/>
                </a:solidFill>
                <a:latin typeface="Arial" panose="020B0604020202020204" pitchFamily="34" charset="0"/>
              </a:rPr>
              <a:t>provides  focus</a:t>
            </a:r>
            <a:r>
              <a:rPr lang="en-US" altLang="en-US" sz="1000" b="1" i="1"/>
              <a:t> </a:t>
            </a:r>
          </a:p>
          <a:p>
            <a:pPr algn="ctr"/>
            <a:r>
              <a:rPr lang="en-US" altLang="en-US" sz="1000" b="1" i="1"/>
              <a:t>by driving strategy.</a:t>
            </a:r>
          </a:p>
        </p:txBody>
      </p:sp>
      <p:sp>
        <p:nvSpPr>
          <p:cNvPr id="6195" name="Rectangle 51">
            <a:extLst>
              <a:ext uri="{FF2B5EF4-FFF2-40B4-BE49-F238E27FC236}">
                <a16:creationId xmlns:a16="http://schemas.microsoft.com/office/drawing/2014/main" xmlns="" id="{87DFE2E6-2D59-874C-A0FA-50B5848C482E}"/>
              </a:ext>
            </a:extLst>
          </p:cNvPr>
          <p:cNvSpPr>
            <a:spLocks noChangeArrowheads="1"/>
          </p:cNvSpPr>
          <p:nvPr/>
        </p:nvSpPr>
        <p:spPr bwMode="auto">
          <a:xfrm>
            <a:off x="1190625" y="5113338"/>
            <a:ext cx="1516063" cy="1030287"/>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r>
              <a:rPr lang="en-US" altLang="en-US" sz="1400" b="1">
                <a:solidFill>
                  <a:srgbClr val="000000"/>
                </a:solidFill>
                <a:latin typeface="Arial" panose="020B0604020202020204" pitchFamily="34" charset="0"/>
              </a:rPr>
              <a:t>Measures</a:t>
            </a:r>
          </a:p>
          <a:p>
            <a:pPr algn="ctr"/>
            <a:r>
              <a:rPr lang="en-US" altLang="en-US" sz="1400" b="1">
                <a:solidFill>
                  <a:srgbClr val="000000"/>
                </a:solidFill>
                <a:latin typeface="Arial" panose="020B0604020202020204" pitchFamily="34" charset="0"/>
              </a:rPr>
              <a:t> of Success</a:t>
            </a:r>
            <a:endParaRPr lang="en-US" altLang="en-US" sz="1200" b="1">
              <a:solidFill>
                <a:srgbClr val="000000"/>
              </a:solidFill>
              <a:latin typeface="Arial" panose="020B0604020202020204" pitchFamily="34" charset="0"/>
            </a:endParaRPr>
          </a:p>
          <a:p>
            <a:pPr algn="ctr"/>
            <a:endParaRPr lang="en-US" altLang="en-US" sz="1200" b="1">
              <a:solidFill>
                <a:srgbClr val="000000"/>
              </a:solidFill>
              <a:latin typeface="Arial" panose="020B0604020202020204" pitchFamily="34" charset="0"/>
            </a:endParaRPr>
          </a:p>
          <a:p>
            <a:pPr algn="ctr"/>
            <a:r>
              <a:rPr lang="en-US" altLang="en-US" sz="1200" b="1" i="1">
                <a:solidFill>
                  <a:srgbClr val="000000"/>
                </a:solidFill>
                <a:latin typeface="Arial" panose="020B0604020202020204" pitchFamily="34" charset="0"/>
              </a:rPr>
              <a:t>Indicators of mission</a:t>
            </a:r>
          </a:p>
          <a:p>
            <a:pPr algn="ctr"/>
            <a:r>
              <a:rPr lang="en-US" altLang="en-US" sz="1200" b="1" i="1">
                <a:solidFill>
                  <a:srgbClr val="000000"/>
                </a:solidFill>
                <a:latin typeface="Arial" panose="020B0604020202020204" pitchFamily="34" charset="0"/>
              </a:rPr>
              <a:t>achievement</a:t>
            </a:r>
            <a:r>
              <a:rPr lang="en-US" altLang="en-US" sz="1200" b="1" i="1"/>
              <a:t>.</a:t>
            </a:r>
            <a:endParaRPr lang="en-US" altLang="en-US" sz="1000" b="1" i="1"/>
          </a:p>
        </p:txBody>
      </p:sp>
      <p:sp>
        <p:nvSpPr>
          <p:cNvPr id="6196" name="Line 52">
            <a:extLst>
              <a:ext uri="{FF2B5EF4-FFF2-40B4-BE49-F238E27FC236}">
                <a16:creationId xmlns:a16="http://schemas.microsoft.com/office/drawing/2014/main" xmlns="" id="{2CA2F0A9-8981-AB41-B94F-71C90B6EDE5F}"/>
              </a:ext>
            </a:extLst>
          </p:cNvPr>
          <p:cNvSpPr>
            <a:spLocks noChangeShapeType="1"/>
          </p:cNvSpPr>
          <p:nvPr/>
        </p:nvSpPr>
        <p:spPr bwMode="auto">
          <a:xfrm>
            <a:off x="3019425" y="2827338"/>
            <a:ext cx="0" cy="30194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7" name="Line 53">
            <a:extLst>
              <a:ext uri="{FF2B5EF4-FFF2-40B4-BE49-F238E27FC236}">
                <a16:creationId xmlns:a16="http://schemas.microsoft.com/office/drawing/2014/main" xmlns="" id="{51A4A326-FAF7-FA47-A631-2DFD71F1C13C}"/>
              </a:ext>
            </a:extLst>
          </p:cNvPr>
          <p:cNvSpPr>
            <a:spLocks noChangeShapeType="1"/>
          </p:cNvSpPr>
          <p:nvPr/>
        </p:nvSpPr>
        <p:spPr bwMode="auto">
          <a:xfrm>
            <a:off x="2706688" y="3109913"/>
            <a:ext cx="3000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8" name="Rectangle 54">
            <a:extLst>
              <a:ext uri="{FF2B5EF4-FFF2-40B4-BE49-F238E27FC236}">
                <a16:creationId xmlns:a16="http://schemas.microsoft.com/office/drawing/2014/main" xmlns="" id="{C5D0F809-8327-9544-B59F-FD43FDD8E018}"/>
              </a:ext>
            </a:extLst>
          </p:cNvPr>
          <p:cNvSpPr>
            <a:spLocks noChangeArrowheads="1"/>
          </p:cNvSpPr>
          <p:nvPr/>
        </p:nvSpPr>
        <p:spPr bwMode="auto">
          <a:xfrm>
            <a:off x="1552575" y="2092325"/>
            <a:ext cx="839788"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400" b="1">
                <a:effectLst>
                  <a:outerShdw blurRad="38100" dist="38100" dir="2700000" algn="tl">
                    <a:srgbClr val="000000"/>
                  </a:outerShdw>
                </a:effectLst>
                <a:latin typeface="Arial" panose="020B0604020202020204" pitchFamily="34" charset="0"/>
              </a:rPr>
              <a:t>Mission</a:t>
            </a:r>
            <a:endParaRPr lang="en-US" altLang="en-US" sz="1400" b="1">
              <a:latin typeface="Arial" panose="020B0604020202020204" pitchFamily="34" charset="0"/>
            </a:endParaRPr>
          </a:p>
        </p:txBody>
      </p:sp>
      <p:sp>
        <p:nvSpPr>
          <p:cNvPr id="6199" name="Rectangle 55">
            <a:extLst>
              <a:ext uri="{FF2B5EF4-FFF2-40B4-BE49-F238E27FC236}">
                <a16:creationId xmlns:a16="http://schemas.microsoft.com/office/drawing/2014/main" xmlns="" id="{9BA1E5B6-6B57-A74A-B1D8-355EF0E3FFF7}"/>
              </a:ext>
            </a:extLst>
          </p:cNvPr>
          <p:cNvSpPr>
            <a:spLocks noChangeArrowheads="1"/>
          </p:cNvSpPr>
          <p:nvPr/>
        </p:nvSpPr>
        <p:spPr bwMode="auto">
          <a:xfrm>
            <a:off x="3200400" y="1905000"/>
            <a:ext cx="11747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1400" b="1">
                <a:effectLst>
                  <a:outerShdw blurRad="38100" dist="38100" dir="2700000" algn="tl">
                    <a:srgbClr val="000000"/>
                  </a:outerShdw>
                </a:effectLst>
                <a:latin typeface="Arial" panose="020B0604020202020204" pitchFamily="34" charset="0"/>
              </a:rPr>
              <a:t>Distinctive</a:t>
            </a:r>
          </a:p>
          <a:p>
            <a:pPr algn="ctr"/>
            <a:r>
              <a:rPr lang="en-US" altLang="en-US" sz="1400" b="1">
                <a:effectLst>
                  <a:outerShdw blurRad="38100" dist="38100" dir="2700000" algn="tl">
                    <a:srgbClr val="000000"/>
                  </a:outerShdw>
                </a:effectLst>
                <a:latin typeface="Arial" panose="020B0604020202020204" pitchFamily="34" charset="0"/>
              </a:rPr>
              <a:t>Capabilities</a:t>
            </a:r>
            <a:endParaRPr lang="en-US" altLang="en-US" sz="1000" b="1" i="1"/>
          </a:p>
        </p:txBody>
      </p:sp>
      <p:sp>
        <p:nvSpPr>
          <p:cNvPr id="6200" name="Rectangle 56">
            <a:extLst>
              <a:ext uri="{FF2B5EF4-FFF2-40B4-BE49-F238E27FC236}">
                <a16:creationId xmlns:a16="http://schemas.microsoft.com/office/drawing/2014/main" xmlns="" id="{78CC91C3-F5A7-8145-A69F-FC251B6B95F7}"/>
              </a:ext>
            </a:extLst>
          </p:cNvPr>
          <p:cNvSpPr>
            <a:spLocks noChangeArrowheads="1"/>
          </p:cNvSpPr>
          <p:nvPr/>
        </p:nvSpPr>
        <p:spPr bwMode="auto">
          <a:xfrm>
            <a:off x="4953000" y="1905000"/>
            <a:ext cx="111601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1400" b="1">
                <a:effectLst>
                  <a:outerShdw blurRad="38100" dist="38100" dir="2700000" algn="tl">
                    <a:srgbClr val="000000"/>
                  </a:outerShdw>
                </a:effectLst>
                <a:latin typeface="Arial" panose="020B0604020202020204" pitchFamily="34" charset="0"/>
              </a:rPr>
              <a:t>Measures</a:t>
            </a:r>
          </a:p>
          <a:p>
            <a:pPr algn="ctr"/>
            <a:r>
              <a:rPr lang="en-US" altLang="en-US" sz="1400" b="1">
                <a:effectLst>
                  <a:outerShdw blurRad="38100" dist="38100" dir="2700000" algn="tl">
                    <a:srgbClr val="000000"/>
                  </a:outerShdw>
                </a:effectLst>
                <a:latin typeface="Arial" panose="020B0604020202020204" pitchFamily="34" charset="0"/>
              </a:rPr>
              <a:t>of Success</a:t>
            </a:r>
            <a:endParaRPr lang="en-US" altLang="en-US" sz="1000" b="1" i="1"/>
          </a:p>
        </p:txBody>
      </p:sp>
      <p:sp>
        <p:nvSpPr>
          <p:cNvPr id="6201" name="Rectangle 57">
            <a:extLst>
              <a:ext uri="{FF2B5EF4-FFF2-40B4-BE49-F238E27FC236}">
                <a16:creationId xmlns:a16="http://schemas.microsoft.com/office/drawing/2014/main" xmlns="" id="{ADD060E2-98D9-E544-90BE-244330139A33}"/>
              </a:ext>
            </a:extLst>
          </p:cNvPr>
          <p:cNvSpPr>
            <a:spLocks noChangeArrowheads="1"/>
          </p:cNvSpPr>
          <p:nvPr/>
        </p:nvSpPr>
        <p:spPr bwMode="auto">
          <a:xfrm>
            <a:off x="6705600" y="2133600"/>
            <a:ext cx="10382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1400" b="1">
                <a:effectLst>
                  <a:outerShdw blurRad="38100" dist="38100" dir="2700000" algn="tl">
                    <a:srgbClr val="000000"/>
                  </a:outerShdw>
                </a:effectLst>
                <a:latin typeface="Arial" panose="020B0604020202020204" pitchFamily="34" charset="0"/>
              </a:rPr>
              <a:t>Strategies</a:t>
            </a:r>
            <a:endParaRPr lang="en-US" altLang="en-US" sz="1000" b="1" i="1"/>
          </a:p>
        </p:txBody>
      </p:sp>
      <p:sp>
        <p:nvSpPr>
          <p:cNvPr id="6202" name="Rectangle 58">
            <a:extLst>
              <a:ext uri="{FF2B5EF4-FFF2-40B4-BE49-F238E27FC236}">
                <a16:creationId xmlns:a16="http://schemas.microsoft.com/office/drawing/2014/main" xmlns="" id="{5EB66F85-A8CA-B143-8BA6-919526C4B326}"/>
              </a:ext>
            </a:extLst>
          </p:cNvPr>
          <p:cNvSpPr>
            <a:spLocks noChangeArrowheads="1"/>
          </p:cNvSpPr>
          <p:nvPr/>
        </p:nvSpPr>
        <p:spPr bwMode="auto">
          <a:xfrm>
            <a:off x="1190625" y="3800475"/>
            <a:ext cx="1516063" cy="1030288"/>
          </a:xfrm>
          <a:prstGeom prst="rect">
            <a:avLst/>
          </a:prstGeom>
          <a:solidFill>
            <a:srgbClr val="FFFF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r>
              <a:rPr lang="en-US" altLang="en-US" sz="1400" b="1">
                <a:solidFill>
                  <a:srgbClr val="000000"/>
                </a:solidFill>
                <a:latin typeface="Arial" panose="020B0604020202020204" pitchFamily="34" charset="0"/>
              </a:rPr>
              <a:t>Shared Values</a:t>
            </a:r>
            <a:endParaRPr lang="en-US" altLang="en-US" sz="1200" b="1">
              <a:solidFill>
                <a:srgbClr val="000000"/>
              </a:solidFill>
              <a:latin typeface="Arial" panose="020B0604020202020204" pitchFamily="34" charset="0"/>
            </a:endParaRPr>
          </a:p>
          <a:p>
            <a:pPr algn="ctr"/>
            <a:endParaRPr lang="en-US" altLang="en-US" sz="1200" b="1">
              <a:solidFill>
                <a:srgbClr val="000000"/>
              </a:solidFill>
              <a:latin typeface="Arial" panose="020B0604020202020204" pitchFamily="34" charset="0"/>
            </a:endParaRPr>
          </a:p>
          <a:p>
            <a:pPr algn="ctr"/>
            <a:r>
              <a:rPr lang="en-US" altLang="en-US" sz="1200" b="1" i="1">
                <a:solidFill>
                  <a:srgbClr val="000000"/>
                </a:solidFill>
                <a:latin typeface="Arial" panose="020B0604020202020204" pitchFamily="34" charset="0"/>
              </a:rPr>
              <a:t>Shared values</a:t>
            </a:r>
          </a:p>
          <a:p>
            <a:pPr algn="ctr"/>
            <a:r>
              <a:rPr lang="en-US" altLang="en-US" sz="1200" b="1" i="1">
                <a:solidFill>
                  <a:srgbClr val="000000"/>
                </a:solidFill>
                <a:latin typeface="Arial" panose="020B0604020202020204" pitchFamily="34" charset="0"/>
              </a:rPr>
              <a:t> provide control</a:t>
            </a:r>
            <a:endParaRPr lang="en-US" altLang="en-US" sz="1000" b="1" i="1"/>
          </a:p>
          <a:p>
            <a:pPr algn="ctr"/>
            <a:r>
              <a:rPr lang="en-US" altLang="en-US" sz="1000" b="1" i="1"/>
              <a:t> by guiding execution.</a:t>
            </a:r>
          </a:p>
        </p:txBody>
      </p:sp>
    </p:spTree>
    <p:extLst>
      <p:ext uri="{BB962C8B-B14F-4D97-AF65-F5344CB8AC3E}">
        <p14:creationId xmlns:p14="http://schemas.microsoft.com/office/powerpoint/2010/main" val="218022993"/>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Professional Responsibilities</a:t>
            </a:r>
          </a:p>
        </p:txBody>
      </p:sp>
      <p:sp>
        <p:nvSpPr>
          <p:cNvPr id="3" name="Content Placeholder 2"/>
          <p:cNvSpPr>
            <a:spLocks noGrp="1"/>
          </p:cNvSpPr>
          <p:nvPr>
            <p:ph sz="quarter" idx="1"/>
          </p:nvPr>
        </p:nvSpPr>
        <p:spPr/>
        <p:txBody>
          <a:bodyPr/>
          <a:lstStyle/>
          <a:p>
            <a:r>
              <a:rPr lang="en-US" dirty="0"/>
              <a:t>What Makes a Great Enterprise According to Jim Collins</a:t>
            </a:r>
          </a:p>
          <a:p>
            <a:pPr lvl="1"/>
            <a:r>
              <a:rPr lang="en-US" dirty="0"/>
              <a:t>1. Superior Results</a:t>
            </a:r>
          </a:p>
          <a:p>
            <a:pPr lvl="1"/>
            <a:r>
              <a:rPr lang="en-US" dirty="0"/>
              <a:t>2. Distinctive Impact ( Would Anyone Miss Us)</a:t>
            </a:r>
          </a:p>
          <a:p>
            <a:pPr lvl="1"/>
            <a:r>
              <a:rPr lang="en-US" dirty="0"/>
              <a:t>3. Lasting Endurance (Can it be Great without you)</a:t>
            </a:r>
          </a:p>
          <a:p>
            <a:pPr lvl="1"/>
            <a:endParaRPr lang="en-US" dirty="0"/>
          </a:p>
          <a:p>
            <a:r>
              <a:rPr lang="en-US" dirty="0"/>
              <a:t>For an Educational Enterprise</a:t>
            </a:r>
          </a:p>
          <a:p>
            <a:pPr lvl="1"/>
            <a:r>
              <a:rPr lang="en-US" dirty="0"/>
              <a:t>1. Superior Instruction</a:t>
            </a:r>
          </a:p>
          <a:p>
            <a:pPr lvl="1"/>
            <a:r>
              <a:rPr lang="en-US" dirty="0"/>
              <a:t>2. Distinctive Research</a:t>
            </a:r>
          </a:p>
          <a:p>
            <a:pPr lvl="1"/>
            <a:r>
              <a:rPr lang="en-US" dirty="0"/>
              <a:t>3. Lasting Service to Stakeholders</a:t>
            </a:r>
          </a:p>
        </p:txBody>
      </p:sp>
    </p:spTree>
    <p:extLst>
      <p:ext uri="{BB962C8B-B14F-4D97-AF65-F5344CB8AC3E}">
        <p14:creationId xmlns:p14="http://schemas.microsoft.com/office/powerpoint/2010/main" val="1283687098"/>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p>
        </p:txBody>
      </p:sp>
      <p:sp>
        <p:nvSpPr>
          <p:cNvPr id="44035" name="Content Placeholder 2"/>
          <p:cNvSpPr>
            <a:spLocks noGrp="1"/>
          </p:cNvSpPr>
          <p:nvPr>
            <p:ph sz="quarter" idx="1"/>
          </p:nvPr>
        </p:nvSpPr>
        <p:spPr>
          <a:xfrm>
            <a:off x="457200" y="1219200"/>
            <a:ext cx="8229600" cy="4937125"/>
          </a:xfrm>
        </p:spPr>
        <p:txBody>
          <a:bodyPr/>
          <a:lstStyle/>
          <a:p>
            <a:pPr algn="ctr"/>
            <a:r>
              <a:rPr lang="en-US" sz="7200">
                <a:solidFill>
                  <a:srgbClr val="FF0000"/>
                </a:solidFill>
              </a:rPr>
              <a:t>Creation </a:t>
            </a:r>
          </a:p>
          <a:p>
            <a:pPr algn="ctr"/>
            <a:r>
              <a:rPr lang="en-US" sz="6000">
                <a:solidFill>
                  <a:srgbClr val="FF0000"/>
                </a:solidFill>
              </a:rPr>
              <a:t>Development of Opportunities</a:t>
            </a:r>
          </a:p>
        </p:txBody>
      </p:sp>
    </p:spTree>
    <p:extLst>
      <p:ext uri="{BB962C8B-B14F-4D97-AF65-F5344CB8AC3E}">
        <p14:creationId xmlns:p14="http://schemas.microsoft.com/office/powerpoint/2010/main" val="2776880970"/>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2000">
                <a:solidFill>
                  <a:srgbClr val="FF0000"/>
                </a:solidFill>
              </a:rPr>
              <a:t>The Five Cs of Innovation Change, Challenges, Choices, Creation, and Completion</a:t>
            </a:r>
          </a:p>
        </p:txBody>
      </p:sp>
      <p:sp>
        <p:nvSpPr>
          <p:cNvPr id="17411" name="Content Placeholder 2"/>
          <p:cNvSpPr>
            <a:spLocks noGrp="1"/>
          </p:cNvSpPr>
          <p:nvPr>
            <p:ph sz="quarter" idx="1"/>
          </p:nvPr>
        </p:nvSpPr>
        <p:spPr>
          <a:xfrm>
            <a:off x="457200" y="1219200"/>
            <a:ext cx="8229600" cy="4937125"/>
          </a:xfrm>
        </p:spPr>
        <p:txBody>
          <a:bodyPr/>
          <a:lstStyle/>
          <a:p>
            <a:pPr algn="ctr"/>
            <a:r>
              <a:rPr lang="en-US" sz="9600" dirty="0">
                <a:solidFill>
                  <a:srgbClr val="FF0000"/>
                </a:solidFill>
              </a:rPr>
              <a:t>Change</a:t>
            </a:r>
          </a:p>
          <a:p>
            <a:pPr algn="ctr"/>
            <a:r>
              <a:rPr lang="en-US" sz="6000" dirty="0">
                <a:solidFill>
                  <a:srgbClr val="FF0000"/>
                </a:solidFill>
              </a:rPr>
              <a:t>The New Economy</a:t>
            </a:r>
          </a:p>
          <a:p>
            <a:pPr algn="ctr"/>
            <a:endParaRPr lang="en-US" sz="6000" dirty="0">
              <a:solidFill>
                <a:srgbClr val="FF0000"/>
              </a:solidFill>
            </a:endParaRPr>
          </a:p>
          <a:p>
            <a:pPr algn="ctr"/>
            <a:r>
              <a:rPr lang="en-US" sz="1800" dirty="0">
                <a:solidFill>
                  <a:srgbClr val="FF0000"/>
                </a:solidFill>
              </a:rPr>
              <a:t>As Outline in </a:t>
            </a:r>
            <a:r>
              <a:rPr lang="en-US" sz="1800" i="1" u="sng" dirty="0">
                <a:solidFill>
                  <a:srgbClr val="FF0000"/>
                </a:solidFill>
              </a:rPr>
              <a:t>The Second Machine Age </a:t>
            </a:r>
            <a:r>
              <a:rPr lang="en-US" sz="1800" dirty="0">
                <a:solidFill>
                  <a:srgbClr val="FF0000"/>
                </a:solidFill>
              </a:rPr>
              <a:t>by Erik </a:t>
            </a:r>
            <a:r>
              <a:rPr lang="en-US" sz="1800" dirty="0" err="1">
                <a:solidFill>
                  <a:srgbClr val="FF0000"/>
                </a:solidFill>
              </a:rPr>
              <a:t>Brynjolfsson</a:t>
            </a:r>
            <a:r>
              <a:rPr lang="en-US" sz="1800" dirty="0">
                <a:solidFill>
                  <a:srgbClr val="FF0000"/>
                </a:solidFill>
              </a:rPr>
              <a:t> and </a:t>
            </a:r>
            <a:r>
              <a:rPr lang="en-US" sz="1800" dirty="0" err="1">
                <a:solidFill>
                  <a:srgbClr val="FF0000"/>
                </a:solidFill>
              </a:rPr>
              <a:t>Andew</a:t>
            </a:r>
            <a:r>
              <a:rPr lang="en-US" sz="1800" dirty="0">
                <a:solidFill>
                  <a:srgbClr val="FF0000"/>
                </a:solidFill>
              </a:rPr>
              <a:t> McAfee 2014</a:t>
            </a:r>
          </a:p>
        </p:txBody>
      </p:sp>
    </p:spTree>
    <p:extLst>
      <p:ext uri="{BB962C8B-B14F-4D97-AF65-F5344CB8AC3E}">
        <p14:creationId xmlns:p14="http://schemas.microsoft.com/office/powerpoint/2010/main" val="3506886546"/>
      </p:ext>
    </p:extLst>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AutoShape 2"/>
          <p:cNvSpPr>
            <a:spLocks noChangeArrowheads="1"/>
          </p:cNvSpPr>
          <p:nvPr/>
        </p:nvSpPr>
        <p:spPr bwMode="auto">
          <a:xfrm flipV="1">
            <a:off x="1600200" y="2514600"/>
            <a:ext cx="5943600" cy="3581400"/>
          </a:xfrm>
          <a:prstGeom prst="triangle">
            <a:avLst>
              <a:gd name="adj" fmla="val 50000"/>
            </a:avLst>
          </a:prstGeom>
          <a:noFill/>
          <a:ln w="57150">
            <a:solidFill>
              <a:schemeClr val="tx1"/>
            </a:solidFill>
            <a:prstDash val="sysDot"/>
            <a:miter lim="800000"/>
            <a:headEnd type="none" w="sm" len="sm"/>
            <a:tailEnd type="none" w="sm" len="sm"/>
          </a:ln>
        </p:spPr>
        <p:txBody>
          <a:bodyPr wrap="none" anchor="ctr">
            <a:prstTxWarp prst="textNoShape">
              <a:avLst/>
            </a:prstTxWarp>
          </a:bodyPr>
          <a:lstStyle/>
          <a:p>
            <a:endParaRPr lang="en-US"/>
          </a:p>
        </p:txBody>
      </p:sp>
      <p:sp>
        <p:nvSpPr>
          <p:cNvPr id="22531" name="Rectangle 3"/>
          <p:cNvSpPr>
            <a:spLocks noGrp="1" noChangeArrowheads="1"/>
          </p:cNvSpPr>
          <p:nvPr>
            <p:ph type="ctrTitle" idx="4294967295"/>
          </p:nvPr>
        </p:nvSpPr>
        <p:spPr>
          <a:xfrm>
            <a:off x="1447800" y="228600"/>
            <a:ext cx="6858000" cy="762000"/>
          </a:xfrm>
        </p:spPr>
        <p:txBody>
          <a:bodyPr/>
          <a:lstStyle/>
          <a:p>
            <a:r>
              <a:rPr lang="en-US"/>
              <a:t>The Timmons’ Model of the           Entrepreneurial Process</a:t>
            </a:r>
          </a:p>
        </p:txBody>
      </p:sp>
      <p:sp>
        <p:nvSpPr>
          <p:cNvPr id="278532" name="Oval 4"/>
          <p:cNvSpPr>
            <a:spLocks noChangeArrowheads="1"/>
          </p:cNvSpPr>
          <p:nvPr/>
        </p:nvSpPr>
        <p:spPr bwMode="auto">
          <a:xfrm>
            <a:off x="5867400" y="1219200"/>
            <a:ext cx="2743200" cy="2819400"/>
          </a:xfrm>
          <a:prstGeom prst="ellipse">
            <a:avLst/>
          </a:prstGeom>
          <a:solidFill>
            <a:schemeClr val="tx2"/>
          </a:solidFill>
          <a:ln w="9525">
            <a:round/>
            <a:headEnd/>
            <a:tailEnd/>
          </a:ln>
          <a:scene3d>
            <a:camera prst="legacyObliqueTopRight"/>
            <a:lightRig rig="legacyFlat3" dir="b"/>
          </a:scene3d>
          <a:sp3d extrusionH="430200" prstMaterial="legacyMatte">
            <a:bevelT w="13500" h="13500" prst="angle"/>
            <a:bevelB w="13500" h="13500" prst="angle"/>
            <a:extrusionClr>
              <a:schemeClr val="tx2"/>
            </a:extrusionClr>
          </a:sp3d>
        </p:spPr>
        <p:txBody>
          <a:bodyPr wrap="none" anchor="ctr">
            <a:prstTxWarp prst="textNoShape">
              <a:avLst/>
            </a:prstTxWarp>
            <a:flatTx/>
          </a:bodyPr>
          <a:lstStyle/>
          <a:p>
            <a:pPr algn="ctr" eaLnBrk="0" hangingPunct="0"/>
            <a:r>
              <a:rPr lang="en-US" sz="3600" b="1">
                <a:solidFill>
                  <a:schemeClr val="bg1"/>
                </a:solidFill>
              </a:rPr>
              <a:t>The</a:t>
            </a:r>
          </a:p>
          <a:p>
            <a:pPr algn="ctr" eaLnBrk="0" hangingPunct="0"/>
            <a:r>
              <a:rPr lang="en-US" sz="3600" b="1">
                <a:solidFill>
                  <a:schemeClr val="bg1"/>
                </a:solidFill>
              </a:rPr>
              <a:t>Opportunity</a:t>
            </a:r>
          </a:p>
        </p:txBody>
      </p:sp>
      <p:sp>
        <p:nvSpPr>
          <p:cNvPr id="278533" name="Oval 5"/>
          <p:cNvSpPr>
            <a:spLocks noChangeArrowheads="1"/>
          </p:cNvSpPr>
          <p:nvPr/>
        </p:nvSpPr>
        <p:spPr bwMode="auto">
          <a:xfrm>
            <a:off x="304800" y="1143000"/>
            <a:ext cx="2743200" cy="2819400"/>
          </a:xfrm>
          <a:prstGeom prst="ellipse">
            <a:avLst/>
          </a:prstGeom>
          <a:solidFill>
            <a:srgbClr val="99FF66"/>
          </a:solidFill>
          <a:ln w="9525">
            <a:round/>
            <a:headEnd/>
            <a:tailEnd/>
          </a:ln>
          <a:scene3d>
            <a:camera prst="legacyObliqueTopRight"/>
            <a:lightRig rig="legacyFlat3" dir="b"/>
          </a:scene3d>
          <a:sp3d extrusionH="430200" prstMaterial="legacyMatte">
            <a:bevelT w="13500" h="13500" prst="angle"/>
            <a:bevelB w="13500" h="13500" prst="angle"/>
            <a:extrusionClr>
              <a:srgbClr val="99FF66"/>
            </a:extrusionClr>
          </a:sp3d>
        </p:spPr>
        <p:txBody>
          <a:bodyPr wrap="none" anchor="ctr">
            <a:prstTxWarp prst="textNoShape">
              <a:avLst/>
            </a:prstTxWarp>
            <a:flatTx/>
          </a:bodyPr>
          <a:lstStyle/>
          <a:p>
            <a:pPr algn="ctr" eaLnBrk="0" hangingPunct="0"/>
            <a:r>
              <a:rPr lang="en-US" sz="3600" b="1">
                <a:solidFill>
                  <a:schemeClr val="bg2"/>
                </a:solidFill>
              </a:rPr>
              <a:t>The</a:t>
            </a:r>
          </a:p>
          <a:p>
            <a:pPr algn="ctr" eaLnBrk="0" hangingPunct="0"/>
            <a:r>
              <a:rPr lang="en-US" sz="3600" b="1">
                <a:solidFill>
                  <a:schemeClr val="bg2"/>
                </a:solidFill>
              </a:rPr>
              <a:t>Resources</a:t>
            </a:r>
          </a:p>
        </p:txBody>
      </p:sp>
      <p:sp>
        <p:nvSpPr>
          <p:cNvPr id="278534" name="Oval 6"/>
          <p:cNvSpPr>
            <a:spLocks noChangeArrowheads="1"/>
          </p:cNvSpPr>
          <p:nvPr/>
        </p:nvSpPr>
        <p:spPr bwMode="auto">
          <a:xfrm>
            <a:off x="2971800" y="4038600"/>
            <a:ext cx="2743200" cy="2819400"/>
          </a:xfrm>
          <a:prstGeom prst="ellipse">
            <a:avLst/>
          </a:prstGeom>
          <a:solidFill>
            <a:srgbClr val="FF7C80"/>
          </a:solidFill>
          <a:ln w="9525">
            <a:round/>
            <a:headEnd/>
            <a:tailEnd/>
          </a:ln>
          <a:scene3d>
            <a:camera prst="legacyObliqueTopRight"/>
            <a:lightRig rig="legacyFlat3" dir="b"/>
          </a:scene3d>
          <a:sp3d extrusionH="430200" prstMaterial="legacyMatte">
            <a:bevelT w="13500" h="13500" prst="angle"/>
            <a:bevelB w="13500" h="13500" prst="angle"/>
            <a:extrusionClr>
              <a:srgbClr val="FF7C80"/>
            </a:extrusionClr>
          </a:sp3d>
        </p:spPr>
        <p:txBody>
          <a:bodyPr wrap="none" anchor="ctr">
            <a:prstTxWarp prst="textNoShape">
              <a:avLst/>
            </a:prstTxWarp>
            <a:flatTx/>
          </a:bodyPr>
          <a:lstStyle/>
          <a:p>
            <a:pPr algn="ctr" eaLnBrk="0" hangingPunct="0"/>
            <a:r>
              <a:rPr lang="en-US" sz="3600" b="1"/>
              <a:t>The</a:t>
            </a:r>
          </a:p>
          <a:p>
            <a:pPr algn="ctr" eaLnBrk="0" hangingPunct="0"/>
            <a:r>
              <a:rPr lang="en-US" sz="3600" b="1"/>
              <a:t>Team</a:t>
            </a:r>
          </a:p>
        </p:txBody>
      </p:sp>
      <p:sp>
        <p:nvSpPr>
          <p:cNvPr id="278535" name="Text Box 7"/>
          <p:cNvSpPr txBox="1">
            <a:spLocks noChangeArrowheads="1"/>
          </p:cNvSpPr>
          <p:nvPr/>
        </p:nvSpPr>
        <p:spPr bwMode="auto">
          <a:xfrm>
            <a:off x="3527022" y="2609850"/>
            <a:ext cx="2185214" cy="978729"/>
          </a:xfrm>
          <a:prstGeom prst="rect">
            <a:avLst/>
          </a:prstGeom>
          <a:noFill/>
          <a:ln w="12700">
            <a:noFill/>
            <a:miter lim="800000"/>
            <a:headEnd type="none" w="sm" len="sm"/>
            <a:tailEnd type="none" w="sm" len="sm"/>
          </a:ln>
        </p:spPr>
        <p:txBody>
          <a:bodyPr wrap="none">
            <a:prstTxWarp prst="textNoShape">
              <a:avLst/>
            </a:prstTxWarp>
            <a:spAutoFit/>
          </a:bodyPr>
          <a:lstStyle/>
          <a:p>
            <a:pPr algn="ctr" eaLnBrk="0" hangingPunct="0">
              <a:lnSpc>
                <a:spcPct val="80000"/>
              </a:lnSpc>
            </a:pPr>
            <a:r>
              <a:rPr lang="en-US" sz="3600" dirty="0"/>
              <a:t>Business </a:t>
            </a:r>
          </a:p>
          <a:p>
            <a:pPr algn="ctr" eaLnBrk="0" hangingPunct="0">
              <a:lnSpc>
                <a:spcPct val="80000"/>
              </a:lnSpc>
            </a:pPr>
            <a:r>
              <a:rPr lang="en-US" sz="3600" dirty="0"/>
              <a:t>Plan</a:t>
            </a:r>
          </a:p>
        </p:txBody>
      </p:sp>
      <p:sp>
        <p:nvSpPr>
          <p:cNvPr id="22536" name="Text Box 9"/>
          <p:cNvSpPr txBox="1">
            <a:spLocks noChangeArrowheads="1"/>
          </p:cNvSpPr>
          <p:nvPr/>
        </p:nvSpPr>
        <p:spPr bwMode="auto">
          <a:xfrm>
            <a:off x="4222750" y="1778000"/>
            <a:ext cx="184150" cy="641350"/>
          </a:xfrm>
          <a:prstGeom prst="rect">
            <a:avLst/>
          </a:prstGeom>
          <a:noFill/>
          <a:ln w="9525">
            <a:noFill/>
            <a:miter lim="800000"/>
            <a:headEnd/>
            <a:tailEnd/>
          </a:ln>
        </p:spPr>
        <p:txBody>
          <a:bodyPr wrap="none">
            <a:prstTxWarp prst="textNoShape">
              <a:avLst/>
            </a:prstTxWarp>
            <a:spAutoFit/>
          </a:bodyPr>
          <a:lstStyle/>
          <a:p>
            <a:pPr algn="ctr" eaLnBrk="0" hangingPunct="0"/>
            <a:endParaRPr lang="en-US" sz="3600" b="1">
              <a:solidFill>
                <a:schemeClr val="tx2"/>
              </a:solidFill>
            </a:endParaRPr>
          </a:p>
        </p:txBody>
      </p:sp>
      <p:grpSp>
        <p:nvGrpSpPr>
          <p:cNvPr id="2" name="Group 10"/>
          <p:cNvGrpSpPr>
            <a:grpSpLocks/>
          </p:cNvGrpSpPr>
          <p:nvPr/>
        </p:nvGrpSpPr>
        <p:grpSpPr bwMode="auto">
          <a:xfrm>
            <a:off x="3049588" y="1165225"/>
            <a:ext cx="3251200" cy="1296988"/>
            <a:chOff x="1921" y="734"/>
            <a:chExt cx="2048" cy="817"/>
          </a:xfrm>
        </p:grpSpPr>
        <p:sp>
          <p:nvSpPr>
            <p:cNvPr id="22546" name="Text Box 11"/>
            <p:cNvSpPr txBox="1">
              <a:spLocks noChangeArrowheads="1"/>
            </p:cNvSpPr>
            <p:nvPr/>
          </p:nvSpPr>
          <p:spPr bwMode="auto">
            <a:xfrm>
              <a:off x="1921" y="734"/>
              <a:ext cx="2048" cy="365"/>
            </a:xfrm>
            <a:prstGeom prst="rect">
              <a:avLst/>
            </a:prstGeom>
            <a:noFill/>
            <a:ln w="9525">
              <a:noFill/>
              <a:miter lim="800000"/>
              <a:headEnd/>
              <a:tailEnd/>
            </a:ln>
          </p:spPr>
          <p:txBody>
            <a:bodyPr wrap="none">
              <a:prstTxWarp prst="textNoShape">
                <a:avLst/>
              </a:prstTxWarp>
              <a:spAutoFit/>
            </a:bodyPr>
            <a:lstStyle/>
            <a:p>
              <a:pPr algn="ctr" eaLnBrk="0" hangingPunct="0"/>
              <a:r>
                <a:rPr lang="en-US" sz="3200" b="1"/>
                <a:t>Communication</a:t>
              </a:r>
              <a:endParaRPr lang="en-US" sz="3600"/>
            </a:p>
          </p:txBody>
        </p:sp>
        <p:sp>
          <p:nvSpPr>
            <p:cNvPr id="22547" name="AutoShape 12"/>
            <p:cNvSpPr>
              <a:spLocks noChangeArrowheads="1"/>
            </p:cNvSpPr>
            <p:nvPr/>
          </p:nvSpPr>
          <p:spPr bwMode="auto">
            <a:xfrm>
              <a:off x="2756" y="1119"/>
              <a:ext cx="336" cy="432"/>
            </a:xfrm>
            <a:prstGeom prst="downArrow">
              <a:avLst>
                <a:gd name="adj1" fmla="val 50000"/>
                <a:gd name="adj2" fmla="val 32143"/>
              </a:avLst>
            </a:prstGeom>
            <a:solidFill>
              <a:schemeClr val="accent1"/>
            </a:solidFill>
            <a:ln w="12700">
              <a:solidFill>
                <a:schemeClr val="tx1"/>
              </a:solidFill>
              <a:miter lim="800000"/>
              <a:headEnd type="none" w="sm" len="sm"/>
              <a:tailEnd type="none" w="sm" len="sm"/>
            </a:ln>
          </p:spPr>
          <p:txBody>
            <a:bodyPr wrap="none" anchor="ctr">
              <a:prstTxWarp prst="textNoShape">
                <a:avLst/>
              </a:prstTxWarp>
            </a:bodyPr>
            <a:lstStyle/>
            <a:p>
              <a:pPr algn="ctr" eaLnBrk="0" hangingPunct="0"/>
              <a:endParaRPr lang="en-US" sz="3600">
                <a:solidFill>
                  <a:schemeClr val="accent1"/>
                </a:solidFill>
              </a:endParaRPr>
            </a:p>
          </p:txBody>
        </p:sp>
      </p:grpSp>
      <p:sp>
        <p:nvSpPr>
          <p:cNvPr id="22538" name="Text Box 13"/>
          <p:cNvSpPr txBox="1">
            <a:spLocks noChangeArrowheads="1"/>
          </p:cNvSpPr>
          <p:nvPr/>
        </p:nvSpPr>
        <p:spPr bwMode="auto">
          <a:xfrm>
            <a:off x="6016625" y="4187825"/>
            <a:ext cx="184150" cy="641350"/>
          </a:xfrm>
          <a:prstGeom prst="rect">
            <a:avLst/>
          </a:prstGeom>
          <a:noFill/>
          <a:ln w="9525">
            <a:noFill/>
            <a:miter lim="800000"/>
            <a:headEnd/>
            <a:tailEnd/>
          </a:ln>
        </p:spPr>
        <p:txBody>
          <a:bodyPr wrap="none">
            <a:prstTxWarp prst="textNoShape">
              <a:avLst/>
            </a:prstTxWarp>
            <a:spAutoFit/>
          </a:bodyPr>
          <a:lstStyle/>
          <a:p>
            <a:pPr algn="ctr" eaLnBrk="0" hangingPunct="0"/>
            <a:endParaRPr lang="en-US" sz="3600" b="1">
              <a:solidFill>
                <a:schemeClr val="tx2"/>
              </a:solidFill>
            </a:endParaRPr>
          </a:p>
        </p:txBody>
      </p:sp>
      <p:grpSp>
        <p:nvGrpSpPr>
          <p:cNvPr id="3" name="Group 14"/>
          <p:cNvGrpSpPr>
            <a:grpSpLocks/>
          </p:cNvGrpSpPr>
          <p:nvPr/>
        </p:nvGrpSpPr>
        <p:grpSpPr bwMode="auto">
          <a:xfrm>
            <a:off x="5992813" y="4235450"/>
            <a:ext cx="3151187" cy="596900"/>
            <a:chOff x="3775" y="2668"/>
            <a:chExt cx="1985" cy="376"/>
          </a:xfrm>
        </p:grpSpPr>
        <p:sp>
          <p:nvSpPr>
            <p:cNvPr id="22544" name="Text Box 15"/>
            <p:cNvSpPr txBox="1">
              <a:spLocks noChangeArrowheads="1"/>
            </p:cNvSpPr>
            <p:nvPr/>
          </p:nvSpPr>
          <p:spPr bwMode="auto">
            <a:xfrm>
              <a:off x="4281" y="2668"/>
              <a:ext cx="1479" cy="365"/>
            </a:xfrm>
            <a:prstGeom prst="rect">
              <a:avLst/>
            </a:prstGeom>
            <a:noFill/>
            <a:ln w="9525">
              <a:noFill/>
              <a:miter lim="800000"/>
              <a:headEnd/>
              <a:tailEnd/>
            </a:ln>
          </p:spPr>
          <p:txBody>
            <a:bodyPr wrap="none">
              <a:prstTxWarp prst="textNoShape">
                <a:avLst/>
              </a:prstTxWarp>
              <a:spAutoFit/>
            </a:bodyPr>
            <a:lstStyle/>
            <a:p>
              <a:pPr algn="ctr" eaLnBrk="0" hangingPunct="0"/>
              <a:r>
                <a:rPr lang="en-US" sz="3200" b="1"/>
                <a:t>Leadership</a:t>
              </a:r>
              <a:endParaRPr lang="en-US" sz="3600"/>
            </a:p>
          </p:txBody>
        </p:sp>
        <p:sp>
          <p:nvSpPr>
            <p:cNvPr id="22545" name="AutoShape 16"/>
            <p:cNvSpPr>
              <a:spLocks noChangeArrowheads="1"/>
            </p:cNvSpPr>
            <p:nvPr/>
          </p:nvSpPr>
          <p:spPr bwMode="auto">
            <a:xfrm rot="5400000">
              <a:off x="3823" y="2660"/>
              <a:ext cx="336" cy="432"/>
            </a:xfrm>
            <a:prstGeom prst="downArrow">
              <a:avLst>
                <a:gd name="adj1" fmla="val 50000"/>
                <a:gd name="adj2" fmla="val 32143"/>
              </a:avLst>
            </a:prstGeom>
            <a:solidFill>
              <a:schemeClr val="accent1"/>
            </a:solidFill>
            <a:ln w="12700">
              <a:solidFill>
                <a:schemeClr val="tx1"/>
              </a:solidFill>
              <a:miter lim="800000"/>
              <a:headEnd type="none" w="sm" len="sm"/>
              <a:tailEnd type="none" w="sm" len="sm"/>
            </a:ln>
          </p:spPr>
          <p:txBody>
            <a:bodyPr rot="10800000" vert="eaVert" wrap="none" anchor="ctr">
              <a:prstTxWarp prst="textNoShape">
                <a:avLst/>
              </a:prstTxWarp>
            </a:bodyPr>
            <a:lstStyle/>
            <a:p>
              <a:pPr algn="ctr" eaLnBrk="0" hangingPunct="0"/>
              <a:endParaRPr lang="en-US" sz="3600">
                <a:solidFill>
                  <a:schemeClr val="accent1"/>
                </a:solidFill>
              </a:endParaRPr>
            </a:p>
          </p:txBody>
        </p:sp>
      </p:grpSp>
      <p:sp>
        <p:nvSpPr>
          <p:cNvPr id="22540" name="Text Box 17"/>
          <p:cNvSpPr txBox="1">
            <a:spLocks noChangeArrowheads="1"/>
          </p:cNvSpPr>
          <p:nvPr/>
        </p:nvSpPr>
        <p:spPr bwMode="auto">
          <a:xfrm>
            <a:off x="2009775" y="4046538"/>
            <a:ext cx="184150" cy="641350"/>
          </a:xfrm>
          <a:prstGeom prst="rect">
            <a:avLst/>
          </a:prstGeom>
          <a:noFill/>
          <a:ln w="9525">
            <a:noFill/>
            <a:miter lim="800000"/>
            <a:headEnd/>
            <a:tailEnd/>
          </a:ln>
        </p:spPr>
        <p:txBody>
          <a:bodyPr wrap="none">
            <a:prstTxWarp prst="textNoShape">
              <a:avLst/>
            </a:prstTxWarp>
            <a:spAutoFit/>
          </a:bodyPr>
          <a:lstStyle/>
          <a:p>
            <a:pPr algn="ctr" eaLnBrk="0" hangingPunct="0"/>
            <a:endParaRPr lang="en-US" sz="3600" b="1">
              <a:solidFill>
                <a:schemeClr val="tx2"/>
              </a:solidFill>
            </a:endParaRPr>
          </a:p>
        </p:txBody>
      </p:sp>
      <p:grpSp>
        <p:nvGrpSpPr>
          <p:cNvPr id="4" name="Group 18"/>
          <p:cNvGrpSpPr>
            <a:grpSpLocks/>
          </p:cNvGrpSpPr>
          <p:nvPr/>
        </p:nvGrpSpPr>
        <p:grpSpPr bwMode="auto">
          <a:xfrm>
            <a:off x="28575" y="4127500"/>
            <a:ext cx="2887663" cy="603250"/>
            <a:chOff x="18" y="2600"/>
            <a:chExt cx="1819" cy="380"/>
          </a:xfrm>
        </p:grpSpPr>
        <p:sp>
          <p:nvSpPr>
            <p:cNvPr id="22542" name="Text Box 19"/>
            <p:cNvSpPr txBox="1">
              <a:spLocks noChangeArrowheads="1"/>
            </p:cNvSpPr>
            <p:nvPr/>
          </p:nvSpPr>
          <p:spPr bwMode="auto">
            <a:xfrm>
              <a:off x="18" y="2615"/>
              <a:ext cx="1281" cy="365"/>
            </a:xfrm>
            <a:prstGeom prst="rect">
              <a:avLst/>
            </a:prstGeom>
            <a:noFill/>
            <a:ln w="9525">
              <a:noFill/>
              <a:miter lim="800000"/>
              <a:headEnd/>
              <a:tailEnd/>
            </a:ln>
          </p:spPr>
          <p:txBody>
            <a:bodyPr wrap="none">
              <a:prstTxWarp prst="textNoShape">
                <a:avLst/>
              </a:prstTxWarp>
              <a:spAutoFit/>
            </a:bodyPr>
            <a:lstStyle/>
            <a:p>
              <a:pPr algn="ctr" eaLnBrk="0" hangingPunct="0"/>
              <a:r>
                <a:rPr lang="en-US" sz="3200" b="1"/>
                <a:t>Creativity</a:t>
              </a:r>
            </a:p>
          </p:txBody>
        </p:sp>
        <p:sp>
          <p:nvSpPr>
            <p:cNvPr id="22543" name="AutoShape 20"/>
            <p:cNvSpPr>
              <a:spLocks noChangeArrowheads="1"/>
            </p:cNvSpPr>
            <p:nvPr/>
          </p:nvSpPr>
          <p:spPr bwMode="auto">
            <a:xfrm rot="-5400000">
              <a:off x="1453" y="2552"/>
              <a:ext cx="336" cy="432"/>
            </a:xfrm>
            <a:prstGeom prst="downArrow">
              <a:avLst>
                <a:gd name="adj1" fmla="val 50000"/>
                <a:gd name="adj2" fmla="val 32143"/>
              </a:avLst>
            </a:prstGeom>
            <a:solidFill>
              <a:schemeClr val="accent1"/>
            </a:solidFill>
            <a:ln w="12700">
              <a:solidFill>
                <a:schemeClr val="tx1"/>
              </a:solidFill>
              <a:miter lim="800000"/>
              <a:headEnd type="none" w="sm" len="sm"/>
              <a:tailEnd type="none" w="sm" len="sm"/>
            </a:ln>
          </p:spPr>
          <p:txBody>
            <a:bodyPr vert="eaVert" wrap="none" anchor="ctr">
              <a:prstTxWarp prst="textNoShape">
                <a:avLst/>
              </a:prstTxWarp>
            </a:bodyPr>
            <a:lstStyle/>
            <a:p>
              <a:pPr algn="ctr" eaLnBrk="0" hangingPunct="0"/>
              <a:endParaRPr lang="en-US" sz="3600">
                <a:solidFill>
                  <a:schemeClr val="accent1"/>
                </a:solidFill>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78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85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85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85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0-#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0" grpId="0" animBg="1"/>
      <p:bldP spid="278532" grpId="0" animBg="1" autoUpdateAnimBg="0"/>
      <p:bldP spid="278533" grpId="0" animBg="1" autoUpdateAnimBg="0"/>
      <p:bldP spid="278534" grpId="0" animBg="1" autoUpdateAnimBg="0"/>
      <p:bldP spid="27853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Business School Accreditation</a:t>
            </a:r>
            <a:br>
              <a:rPr lang="en-US" dirty="0"/>
            </a:br>
            <a:r>
              <a:rPr lang="en-US" dirty="0"/>
              <a:t>AACSB Accreditation </a:t>
            </a:r>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208869" y="1676400"/>
            <a:ext cx="6726262" cy="4267199"/>
          </a:xfrm>
          <a:prstGeom prst="rect">
            <a:avLst/>
          </a:prstGeom>
          <a:solidFill>
            <a:schemeClr val="bg2"/>
          </a:solidFill>
          <a:ln w="73025">
            <a:solidFill>
              <a:schemeClr val="accent1">
                <a:lumMod val="20000"/>
                <a:lumOff val="80000"/>
              </a:schemeClr>
            </a:solidFill>
          </a:ln>
          <a:extLst/>
        </p:spPr>
      </p:pic>
    </p:spTree>
    <p:extLst>
      <p:ext uri="{BB962C8B-B14F-4D97-AF65-F5344CB8AC3E}">
        <p14:creationId xmlns:p14="http://schemas.microsoft.com/office/powerpoint/2010/main" val="422214582"/>
      </p:ext>
    </p:extLst>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AACSB 2013 Major Standards</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82534" y="1447800"/>
            <a:ext cx="7070865" cy="4538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645467"/>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Professional Development</a:t>
            </a:r>
          </a:p>
        </p:txBody>
      </p:sp>
      <p:sp>
        <p:nvSpPr>
          <p:cNvPr id="3" name="Content Placeholder 2"/>
          <p:cNvSpPr>
            <a:spLocks noGrp="1"/>
          </p:cNvSpPr>
          <p:nvPr>
            <p:ph sz="quarter" idx="1"/>
          </p:nvPr>
        </p:nvSpPr>
        <p:spPr/>
        <p:txBody>
          <a:bodyPr/>
          <a:lstStyle/>
          <a:p>
            <a:r>
              <a:rPr lang="en-US" sz="2400" dirty="0"/>
              <a:t>Driven by Accreditation Standards</a:t>
            </a:r>
          </a:p>
          <a:p>
            <a:pPr lvl="1"/>
            <a:r>
              <a:rPr lang="en-US" sz="2400" dirty="0"/>
              <a:t>Strategic Management and Innovation</a:t>
            </a:r>
          </a:p>
          <a:p>
            <a:pPr lvl="2"/>
            <a:r>
              <a:rPr lang="en-US" sz="2100" dirty="0"/>
              <a:t>Mission and Financial Strategies</a:t>
            </a:r>
          </a:p>
          <a:p>
            <a:pPr lvl="1"/>
            <a:r>
              <a:rPr lang="en-US" sz="2400" dirty="0"/>
              <a:t>Participants </a:t>
            </a:r>
            <a:r>
              <a:rPr lang="mr-IN" sz="2400" dirty="0"/>
              <a:t>–</a:t>
            </a:r>
            <a:r>
              <a:rPr lang="en-US" sz="2400" dirty="0"/>
              <a:t> Students, Faculty, and Professional Staff</a:t>
            </a:r>
          </a:p>
          <a:p>
            <a:pPr lvl="2"/>
            <a:r>
              <a:rPr lang="en-US" sz="2100" dirty="0"/>
              <a:t>Student Support- Advising, Career Services</a:t>
            </a:r>
          </a:p>
          <a:p>
            <a:pPr lvl="2"/>
            <a:r>
              <a:rPr lang="en-US" sz="2100" dirty="0"/>
              <a:t>Recruitment, Hiring, Mentoring, Evaluation and Reward</a:t>
            </a:r>
          </a:p>
          <a:p>
            <a:pPr lvl="1"/>
            <a:r>
              <a:rPr lang="en-US" sz="2400" dirty="0"/>
              <a:t>Learning and Teaching</a:t>
            </a:r>
          </a:p>
          <a:p>
            <a:pPr lvl="2"/>
            <a:r>
              <a:rPr lang="en-US" sz="2100" dirty="0"/>
              <a:t>Curriculum Management and Development</a:t>
            </a:r>
          </a:p>
          <a:p>
            <a:pPr lvl="2"/>
            <a:r>
              <a:rPr lang="en-US" sz="2100" dirty="0"/>
              <a:t>Learning Goals and Assessment</a:t>
            </a:r>
          </a:p>
          <a:p>
            <a:pPr lvl="2"/>
            <a:r>
              <a:rPr lang="en-US" sz="2100" dirty="0"/>
              <a:t>How High Quality Teaching is Supported and Developed</a:t>
            </a:r>
          </a:p>
          <a:p>
            <a:pPr lvl="1"/>
            <a:r>
              <a:rPr lang="en-US" sz="2400" dirty="0"/>
              <a:t>Academic and Professional Engagement</a:t>
            </a:r>
          </a:p>
          <a:p>
            <a:pPr lvl="2"/>
            <a:r>
              <a:rPr lang="en-US" sz="2100" dirty="0"/>
              <a:t>Student Academic Engagement</a:t>
            </a:r>
          </a:p>
          <a:p>
            <a:pPr lvl="2"/>
            <a:r>
              <a:rPr lang="en-US" sz="2100" dirty="0"/>
              <a:t>Strategies Supporting Faculty Engagement</a:t>
            </a:r>
          </a:p>
        </p:txBody>
      </p:sp>
    </p:spTree>
    <p:extLst>
      <p:ext uri="{BB962C8B-B14F-4D97-AF65-F5344CB8AC3E}">
        <p14:creationId xmlns:p14="http://schemas.microsoft.com/office/powerpoint/2010/main" val="879582440"/>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Innovation</a:t>
            </a:r>
          </a:p>
        </p:txBody>
      </p:sp>
      <p:sp>
        <p:nvSpPr>
          <p:cNvPr id="3" name="Content Placeholder 2"/>
          <p:cNvSpPr>
            <a:spLocks noGrp="1"/>
          </p:cNvSpPr>
          <p:nvPr>
            <p:ph sz="quarter" idx="1"/>
          </p:nvPr>
        </p:nvSpPr>
        <p:spPr/>
        <p:txBody>
          <a:bodyPr/>
          <a:lstStyle/>
          <a:p>
            <a:r>
              <a:rPr lang="en-US" sz="3600" dirty="0"/>
              <a:t>Opportunity for Learning Enhancement</a:t>
            </a:r>
          </a:p>
          <a:p>
            <a:r>
              <a:rPr lang="en-US" sz="3600" dirty="0"/>
              <a:t>Team in the Development Process</a:t>
            </a:r>
          </a:p>
          <a:p>
            <a:r>
              <a:rPr lang="en-US" sz="3600" dirty="0"/>
              <a:t>Resources for Implementation</a:t>
            </a:r>
          </a:p>
          <a:p>
            <a:r>
              <a:rPr lang="en-US" sz="3600" dirty="0"/>
              <a:t>Connect the Dots</a:t>
            </a:r>
          </a:p>
          <a:p>
            <a:pPr lvl="1"/>
            <a:r>
              <a:rPr lang="en-US" sz="3600" dirty="0"/>
              <a:t>Show Creativity</a:t>
            </a:r>
          </a:p>
          <a:p>
            <a:pPr lvl="1"/>
            <a:r>
              <a:rPr lang="en-US" sz="3600" dirty="0"/>
              <a:t>Must Communicate</a:t>
            </a:r>
          </a:p>
          <a:p>
            <a:pPr lvl="1"/>
            <a:r>
              <a:rPr lang="en-US" sz="3600" dirty="0"/>
              <a:t>Leadership</a:t>
            </a:r>
          </a:p>
        </p:txBody>
      </p:sp>
    </p:spTree>
    <p:extLst>
      <p:ext uri="{BB962C8B-B14F-4D97-AF65-F5344CB8AC3E}">
        <p14:creationId xmlns:p14="http://schemas.microsoft.com/office/powerpoint/2010/main" val="851000013"/>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Achievement</a:t>
            </a:r>
          </a:p>
        </p:txBody>
      </p:sp>
      <p:sp>
        <p:nvSpPr>
          <p:cNvPr id="3" name="Content Placeholder 2"/>
          <p:cNvSpPr>
            <a:spLocks noGrp="1"/>
          </p:cNvSpPr>
          <p:nvPr>
            <p:ph sz="quarter" idx="1"/>
          </p:nvPr>
        </p:nvSpPr>
        <p:spPr/>
        <p:txBody>
          <a:bodyPr/>
          <a:lstStyle/>
          <a:p>
            <a:r>
              <a:rPr lang="en-US" dirty="0"/>
              <a:t>Industry Connections</a:t>
            </a:r>
          </a:p>
          <a:p>
            <a:r>
              <a:rPr lang="en-US" dirty="0"/>
              <a:t>Speakers and Field Trips</a:t>
            </a:r>
          </a:p>
          <a:p>
            <a:r>
              <a:rPr lang="en-US" dirty="0"/>
              <a:t>Student Leadership Development</a:t>
            </a:r>
          </a:p>
          <a:p>
            <a:r>
              <a:rPr lang="en-US" dirty="0"/>
              <a:t>Student and Faculty Internships</a:t>
            </a:r>
          </a:p>
          <a:p>
            <a:r>
              <a:rPr lang="en-US" dirty="0"/>
              <a:t>Curriculum Feedback and Change</a:t>
            </a:r>
          </a:p>
          <a:p>
            <a:r>
              <a:rPr lang="en-US" dirty="0"/>
              <a:t>Study Abroad</a:t>
            </a:r>
          </a:p>
          <a:p>
            <a:r>
              <a:rPr lang="en-US" dirty="0"/>
              <a:t>Career Placement</a:t>
            </a:r>
          </a:p>
          <a:p>
            <a:r>
              <a:rPr lang="en-US" dirty="0"/>
              <a:t>Homecoming Friday (Alumni Return)</a:t>
            </a:r>
          </a:p>
        </p:txBody>
      </p:sp>
    </p:spTree>
    <p:extLst>
      <p:ext uri="{BB962C8B-B14F-4D97-AF65-F5344CB8AC3E}">
        <p14:creationId xmlns:p14="http://schemas.microsoft.com/office/powerpoint/2010/main" val="505320725"/>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EEBEF8-7392-3B49-912B-372BD9619DF9}"/>
              </a:ext>
            </a:extLst>
          </p:cNvPr>
          <p:cNvSpPr>
            <a:spLocks noGrp="1"/>
          </p:cNvSpPr>
          <p:nvPr>
            <p:ph type="title"/>
          </p:nvPr>
        </p:nvSpPr>
        <p:spPr>
          <a:xfrm>
            <a:off x="457200" y="228600"/>
            <a:ext cx="7924800" cy="1143000"/>
          </a:xfrm>
        </p:spPr>
        <p:txBody>
          <a:bodyPr/>
          <a:lstStyle/>
          <a:p>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
            </a:r>
            <a:br>
              <a:rPr lang="en-US" sz="2000" b="1" dirty="0">
                <a:solidFill>
                  <a:srgbClr val="FF0000"/>
                </a:solidFill>
              </a:rPr>
            </a:br>
            <a:r>
              <a:rPr lang="en-US" sz="2000" b="1" dirty="0">
                <a:solidFill>
                  <a:srgbClr val="FF0000"/>
                </a:solidFill>
              </a:rPr>
              <a:t>Areas of Support to the College of Business </a:t>
            </a:r>
            <a:r>
              <a:rPr lang="en-US" sz="2000" dirty="0">
                <a:solidFill>
                  <a:srgbClr val="FF0000"/>
                </a:solidFill>
              </a:rPr>
              <a:t/>
            </a:r>
            <a:br>
              <a:rPr lang="en-US" sz="2000" dirty="0">
                <a:solidFill>
                  <a:srgbClr val="FF0000"/>
                </a:solidFill>
              </a:rPr>
            </a:br>
            <a:r>
              <a:rPr lang="en-US" sz="2000" b="1" dirty="0">
                <a:solidFill>
                  <a:srgbClr val="FF0000"/>
                </a:solidFill>
              </a:rPr>
              <a:t> </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9AB65AA8-F693-0545-817F-CF752D72C4E2}"/>
              </a:ext>
            </a:extLst>
          </p:cNvPr>
          <p:cNvSpPr>
            <a:spLocks noGrp="1"/>
          </p:cNvSpPr>
          <p:nvPr>
            <p:ph sz="quarter" idx="1"/>
          </p:nvPr>
        </p:nvSpPr>
        <p:spPr/>
        <p:txBody>
          <a:bodyPr/>
          <a:lstStyle/>
          <a:p>
            <a:pPr marL="0" indent="0">
              <a:buNone/>
            </a:pPr>
            <a:r>
              <a:rPr lang="en-US" sz="1100" b="1" dirty="0"/>
              <a:t> </a:t>
            </a:r>
            <a:endParaRPr lang="en-US" sz="1100" dirty="0"/>
          </a:p>
          <a:p>
            <a:pPr lvl="0"/>
            <a:r>
              <a:rPr lang="en-US" sz="1800" dirty="0"/>
              <a:t>Serving in COB Advisory Council/Board.</a:t>
            </a:r>
          </a:p>
          <a:p>
            <a:pPr lvl="0"/>
            <a:r>
              <a:rPr lang="en-US" sz="1800" dirty="0"/>
              <a:t>Helping in exploring and facilitating Internship opportunities.</a:t>
            </a:r>
          </a:p>
          <a:p>
            <a:pPr lvl="0"/>
            <a:r>
              <a:rPr lang="en-US" sz="1800" dirty="0"/>
              <a:t>Assisting Placement of COB Graduates.</a:t>
            </a:r>
          </a:p>
          <a:p>
            <a:pPr lvl="0"/>
            <a:r>
              <a:rPr lang="en-US" sz="1800" dirty="0"/>
              <a:t>Participating in the MBA Global Leadership Speaker Series.</a:t>
            </a:r>
          </a:p>
          <a:p>
            <a:pPr lvl="0"/>
            <a:r>
              <a:rPr lang="en-US" sz="1800" dirty="0"/>
              <a:t>Coaching students and Judging Case competitions.</a:t>
            </a:r>
          </a:p>
          <a:p>
            <a:pPr lvl="0"/>
            <a:r>
              <a:rPr lang="en-US" sz="1800" dirty="0"/>
              <a:t>Conducting Soft skill workshops (interviewing and resume writing skills etc.)</a:t>
            </a:r>
          </a:p>
          <a:p>
            <a:pPr lvl="0"/>
            <a:r>
              <a:rPr lang="en-US" sz="1800" dirty="0"/>
              <a:t>Sharing life lessons and personal experiences to COB students through class room visits.</a:t>
            </a:r>
          </a:p>
          <a:p>
            <a:pPr lvl="0"/>
            <a:r>
              <a:rPr lang="en-US" sz="1800" dirty="0"/>
              <a:t>Participating in and assisting in the promotion of the Gala on the Bluff.</a:t>
            </a:r>
          </a:p>
          <a:p>
            <a:pPr lvl="0"/>
            <a:r>
              <a:rPr lang="en-US" sz="1800" dirty="0"/>
              <a:t>Participating in the COB Strategic Plan retreats.</a:t>
            </a:r>
          </a:p>
          <a:p>
            <a:pPr lvl="0"/>
            <a:r>
              <a:rPr lang="en-US" sz="1800" dirty="0"/>
              <a:t> Assisting in student recruitment efforts.</a:t>
            </a:r>
          </a:p>
          <a:p>
            <a:pPr lvl="0"/>
            <a:r>
              <a:rPr lang="en-US" sz="1800" dirty="0"/>
              <a:t>Attending COB sponsored special meetings, panel discussions, conferences and other events.</a:t>
            </a:r>
          </a:p>
          <a:p>
            <a:pPr lvl="0"/>
            <a:r>
              <a:rPr lang="en-US" sz="1800" dirty="0"/>
              <a:t>Promoting the COB undergraduate and graduate programs.</a:t>
            </a:r>
          </a:p>
          <a:p>
            <a:pPr lvl="0"/>
            <a:r>
              <a:rPr lang="en-US" sz="1800" dirty="0"/>
              <a:t>Sharing experience in COB curriculum review and development processes</a:t>
            </a:r>
          </a:p>
          <a:p>
            <a:endParaRPr lang="en-US" dirty="0"/>
          </a:p>
        </p:txBody>
      </p:sp>
    </p:spTree>
    <p:extLst>
      <p:ext uri="{BB962C8B-B14F-4D97-AF65-F5344CB8AC3E}">
        <p14:creationId xmlns:p14="http://schemas.microsoft.com/office/powerpoint/2010/main" val="3281268128"/>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B913B-8D03-B34E-9677-924BA1F42E74}"/>
              </a:ext>
            </a:extLst>
          </p:cNvPr>
          <p:cNvSpPr>
            <a:spLocks noGrp="1"/>
          </p:cNvSpPr>
          <p:nvPr>
            <p:ph type="title"/>
          </p:nvPr>
        </p:nvSpPr>
        <p:spPr/>
        <p:txBody>
          <a:bodyPr/>
          <a:lstStyle/>
          <a:p>
            <a:r>
              <a:rPr lang="en-US" dirty="0"/>
              <a:t>Proposed New Academic Programs</a:t>
            </a:r>
          </a:p>
        </p:txBody>
      </p:sp>
      <p:sp>
        <p:nvSpPr>
          <p:cNvPr id="3" name="Content Placeholder 2">
            <a:extLst>
              <a:ext uri="{FF2B5EF4-FFF2-40B4-BE49-F238E27FC236}">
                <a16:creationId xmlns:a16="http://schemas.microsoft.com/office/drawing/2014/main" xmlns="" id="{EB58D264-CF9E-4E48-9127-FA05F1F38042}"/>
              </a:ext>
            </a:extLst>
          </p:cNvPr>
          <p:cNvSpPr>
            <a:spLocks noGrp="1"/>
          </p:cNvSpPr>
          <p:nvPr>
            <p:ph sz="quarter" idx="1"/>
          </p:nvPr>
        </p:nvSpPr>
        <p:spPr/>
        <p:txBody>
          <a:bodyPr/>
          <a:lstStyle/>
          <a:p>
            <a:r>
              <a:rPr lang="en-US" dirty="0"/>
              <a:t>Graduate Certificate in Supply Chain Management</a:t>
            </a:r>
          </a:p>
          <a:p>
            <a:r>
              <a:rPr lang="en-US" dirty="0"/>
              <a:t>Online MBA</a:t>
            </a:r>
          </a:p>
          <a:p>
            <a:r>
              <a:rPr lang="en-US" dirty="0"/>
              <a:t>Entrepreneurship Across the Campus</a:t>
            </a:r>
          </a:p>
          <a:p>
            <a:r>
              <a:rPr lang="en-US" dirty="0"/>
              <a:t>Business Analytics</a:t>
            </a:r>
          </a:p>
          <a:p>
            <a:r>
              <a:rPr lang="en-US" dirty="0"/>
              <a:t>Human Resources Management</a:t>
            </a:r>
          </a:p>
          <a:p>
            <a:r>
              <a:rPr lang="en-US" dirty="0"/>
              <a:t>Accounting Information Systems (ERP/SAP)</a:t>
            </a:r>
          </a:p>
          <a:p>
            <a:r>
              <a:rPr lang="en-US" dirty="0"/>
              <a:t>Finance/Insurance Concentration</a:t>
            </a:r>
          </a:p>
        </p:txBody>
      </p:sp>
    </p:spTree>
    <p:extLst>
      <p:ext uri="{BB962C8B-B14F-4D97-AF65-F5344CB8AC3E}">
        <p14:creationId xmlns:p14="http://schemas.microsoft.com/office/powerpoint/2010/main" val="4008523336"/>
      </p:ext>
    </p:extLst>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457200"/>
            <a:ext cx="8229600" cy="601663"/>
          </a:xfrm>
        </p:spPr>
        <p:txBody>
          <a:bodyPr/>
          <a:lstStyle/>
          <a:p>
            <a:r>
              <a:rPr lang="en-US"/>
              <a:t>Louisiana Effective Leadership Program</a:t>
            </a:r>
          </a:p>
        </p:txBody>
      </p:sp>
      <p:pic>
        <p:nvPicPr>
          <p:cNvPr id="47107" name="ClipArt Placeholder 7" descr="DSCN8400.sized.jpg"/>
          <p:cNvPicPr>
            <a:picLocks noGrp="1" noChangeAspect="1"/>
          </p:cNvPicPr>
          <p:nvPr>
            <p:ph type="clipArt" sz="half" idx="1"/>
          </p:nvPr>
        </p:nvPicPr>
        <p:blipFill>
          <a:blip r:embed="rId3">
            <a:lum bright="14000"/>
          </a:blip>
          <a:srcRect t="-22000" b="-22000"/>
          <a:stretch>
            <a:fillRect/>
          </a:stretch>
        </p:blipFill>
        <p:spPr>
          <a:xfrm>
            <a:off x="533400" y="609600"/>
            <a:ext cx="3352800" cy="3621088"/>
          </a:xfrm>
        </p:spPr>
      </p:pic>
      <p:sp>
        <p:nvSpPr>
          <p:cNvPr id="47108" name="Text Placeholder 6"/>
          <p:cNvSpPr>
            <a:spLocks noGrp="1"/>
          </p:cNvSpPr>
          <p:nvPr>
            <p:ph type="body" sz="half" idx="2"/>
          </p:nvPr>
        </p:nvSpPr>
        <p:spPr>
          <a:xfrm>
            <a:off x="4038600" y="1219200"/>
            <a:ext cx="4800600" cy="5105400"/>
          </a:xfrm>
        </p:spPr>
        <p:txBody>
          <a:bodyPr/>
          <a:lstStyle/>
          <a:p>
            <a:r>
              <a:rPr lang="en-US"/>
              <a:t>Purpose:  To identify emerging leaders and teach them how to be servant leaders.</a:t>
            </a:r>
          </a:p>
          <a:p>
            <a:r>
              <a:rPr lang="en-US"/>
              <a:t>Duke and SU</a:t>
            </a:r>
          </a:p>
          <a:p>
            <a:r>
              <a:rPr lang="en-US"/>
              <a:t>Ambassador James A. Joseph</a:t>
            </a:r>
          </a:p>
          <a:p>
            <a:r>
              <a:rPr lang="en-US"/>
              <a:t>Funding:</a:t>
            </a:r>
          </a:p>
          <a:p>
            <a:pPr lvl="1"/>
            <a:r>
              <a:rPr lang="en-US"/>
              <a:t>Ford</a:t>
            </a:r>
          </a:p>
          <a:p>
            <a:pPr lvl="1"/>
            <a:r>
              <a:rPr lang="en-US"/>
              <a:t>Kellogg</a:t>
            </a:r>
          </a:p>
          <a:p>
            <a:pPr lvl="1"/>
            <a:r>
              <a:rPr lang="en-US"/>
              <a:t>Louisiana Disaster Recovery Foundation</a:t>
            </a:r>
          </a:p>
          <a:p>
            <a:pPr>
              <a:buFont typeface="Wingdings 3" pitchFamily="-65" charset="2"/>
              <a:buNone/>
            </a:pPr>
            <a:endParaRPr lang="en-US"/>
          </a:p>
        </p:txBody>
      </p:sp>
      <p:pic>
        <p:nvPicPr>
          <p:cNvPr id="47109" name="Picture 8" descr="DSCN8377.sized.jpg"/>
          <p:cNvPicPr>
            <a:picLocks noChangeAspect="1"/>
          </p:cNvPicPr>
          <p:nvPr/>
        </p:nvPicPr>
        <p:blipFill>
          <a:blip r:embed="rId4">
            <a:lum bright="12000"/>
          </a:blip>
          <a:srcRect/>
          <a:stretch>
            <a:fillRect/>
          </a:stretch>
        </p:blipFill>
        <p:spPr bwMode="auto">
          <a:xfrm>
            <a:off x="533400" y="3810000"/>
            <a:ext cx="3352800" cy="2517775"/>
          </a:xfrm>
          <a:prstGeom prst="rect">
            <a:avLst/>
          </a:prstGeom>
          <a:noFill/>
          <a:ln w="9525">
            <a:noFill/>
            <a:miter lim="800000"/>
            <a:headEnd/>
            <a:tailEnd/>
          </a:ln>
        </p:spPr>
      </p:pic>
    </p:spTree>
    <p:extLst>
      <p:ext uri="{BB962C8B-B14F-4D97-AF65-F5344CB8AC3E}">
        <p14:creationId xmlns:p14="http://schemas.microsoft.com/office/powerpoint/2010/main" val="21921099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4" descr="SAM_0368.JPG"/>
          <p:cNvPicPr>
            <a:picLocks noGrp="1" noChangeAspect="1"/>
          </p:cNvPicPr>
          <p:nvPr>
            <p:ph sz="half" idx="1"/>
          </p:nvPr>
        </p:nvPicPr>
        <p:blipFill>
          <a:blip r:embed="rId2"/>
          <a:srcRect/>
          <a:stretch>
            <a:fillRect/>
          </a:stretch>
        </p:blipFill>
        <p:spPr>
          <a:xfrm>
            <a:off x="373063" y="2286000"/>
            <a:ext cx="4122737" cy="3090863"/>
          </a:xfrm>
        </p:spPr>
      </p:pic>
      <p:pic>
        <p:nvPicPr>
          <p:cNvPr id="35843" name="Content Placeholder 5" descr="SAM_0357.JPG"/>
          <p:cNvPicPr>
            <a:picLocks noGrp="1" noChangeAspect="1"/>
          </p:cNvPicPr>
          <p:nvPr>
            <p:ph sz="half" idx="2"/>
          </p:nvPr>
        </p:nvPicPr>
        <p:blipFill>
          <a:blip r:embed="rId3"/>
          <a:srcRect/>
          <a:stretch>
            <a:fillRect/>
          </a:stretch>
        </p:blipFill>
        <p:spPr>
          <a:xfrm>
            <a:off x="4648200" y="2286000"/>
            <a:ext cx="4038600" cy="3028950"/>
          </a:xfrm>
        </p:spPr>
      </p:pic>
      <p:sp>
        <p:nvSpPr>
          <p:cNvPr id="7" name="Title 1"/>
          <p:cNvSpPr txBox="1">
            <a:spLocks/>
          </p:cNvSpPr>
          <p:nvPr/>
        </p:nvSpPr>
        <p:spPr>
          <a:xfrm>
            <a:off x="762000" y="381000"/>
            <a:ext cx="7391400" cy="792163"/>
          </a:xfrm>
          <a:prstGeom prst="rect">
            <a:avLst/>
          </a:prstGeom>
          <a:solidFill>
            <a:srgbClr val="0000CC"/>
          </a:solidFill>
        </p:spPr>
        <p:txBody>
          <a:bodyPr anchor="ctr">
            <a:normAutofit/>
          </a:bodyPr>
          <a:lstStyle/>
          <a:p>
            <a:pPr algn="ctr">
              <a:defRPr/>
            </a:pPr>
            <a:r>
              <a:rPr lang="en-US" sz="4400" dirty="0">
                <a:solidFill>
                  <a:srgbClr val="FFC000"/>
                </a:solidFill>
              </a:rPr>
              <a:t>Industry Conferences</a:t>
            </a:r>
            <a:endParaRPr lang="en-US" sz="4400" b="1" dirty="0">
              <a:solidFill>
                <a:srgbClr val="FFC000"/>
              </a:solidFill>
              <a:latin typeface="+mj-lt"/>
              <a:ea typeface="+mj-ea"/>
              <a:cs typeface="+mj-cs"/>
            </a:endParaRPr>
          </a:p>
        </p:txBody>
      </p:sp>
      <p:sp>
        <p:nvSpPr>
          <p:cNvPr id="35845" name="TextBox 8"/>
          <p:cNvSpPr txBox="1">
            <a:spLocks noChangeArrowheads="1"/>
          </p:cNvSpPr>
          <p:nvPr/>
        </p:nvSpPr>
        <p:spPr bwMode="auto">
          <a:xfrm>
            <a:off x="1524000" y="1371600"/>
            <a:ext cx="5562600" cy="677108"/>
          </a:xfrm>
          <a:prstGeom prst="rect">
            <a:avLst/>
          </a:prstGeom>
          <a:noFill/>
          <a:ln w="9525">
            <a:noFill/>
            <a:miter lim="800000"/>
            <a:headEnd/>
            <a:tailEnd/>
          </a:ln>
        </p:spPr>
        <p:txBody>
          <a:bodyPr>
            <a:prstTxWarp prst="textNoShape">
              <a:avLst/>
            </a:prstTxWarp>
            <a:spAutoFit/>
          </a:bodyPr>
          <a:lstStyle/>
          <a:p>
            <a:pPr algn="ctr"/>
            <a:r>
              <a:rPr lang="en-US" sz="2400" b="1" dirty="0"/>
              <a:t>Breakbulk Americas Conference</a:t>
            </a:r>
          </a:p>
          <a:p>
            <a:pPr algn="ctr"/>
            <a:r>
              <a:rPr lang="en-US" sz="1400" b="1" dirty="0"/>
              <a:t>New Orleans</a:t>
            </a:r>
            <a:endParaRPr lang="en-US" sz="2400" b="1" dirty="0"/>
          </a:p>
        </p:txBody>
      </p:sp>
      <p:sp>
        <p:nvSpPr>
          <p:cNvPr id="35846" name="TextBox 9"/>
          <p:cNvSpPr txBox="1">
            <a:spLocks noChangeArrowheads="1"/>
          </p:cNvSpPr>
          <p:nvPr/>
        </p:nvSpPr>
        <p:spPr bwMode="auto">
          <a:xfrm>
            <a:off x="533400" y="5562600"/>
            <a:ext cx="8077200" cy="1384300"/>
          </a:xfrm>
          <a:prstGeom prst="rect">
            <a:avLst/>
          </a:prstGeom>
          <a:noFill/>
          <a:ln w="9525">
            <a:noFill/>
            <a:miter lim="800000"/>
            <a:headEnd/>
            <a:tailEnd/>
          </a:ln>
        </p:spPr>
        <p:txBody>
          <a:bodyPr>
            <a:prstTxWarp prst="textNoShape">
              <a:avLst/>
            </a:prstTxWarp>
            <a:spAutoFit/>
          </a:bodyPr>
          <a:lstStyle/>
          <a:p>
            <a:r>
              <a:rPr lang="en-US" sz="1400" b="1" u="sng">
                <a:latin typeface="Times New Roman" pitchFamily="-65" charset="0"/>
                <a:ea typeface="Times New Roman" pitchFamily="-65" charset="0"/>
                <a:cs typeface="Times New Roman" pitchFamily="-65" charset="0"/>
              </a:rPr>
              <a:t>What information, activity, or other aspect(s) of the Conference was most useful to you? Why?</a:t>
            </a:r>
          </a:p>
          <a:p>
            <a:r>
              <a:rPr lang="en-US" sz="1400" b="1">
                <a:latin typeface="Times New Roman" pitchFamily="-65" charset="0"/>
                <a:ea typeface="Times New Roman" pitchFamily="-65" charset="0"/>
                <a:cs typeface="Times New Roman" pitchFamily="-65" charset="0"/>
              </a:rPr>
              <a:t>“Learning about cargo ships and how they operate. The bulk of security clearance that Manchester Terminal had to go through was really interesting. The roundtable discussion was very useful too because of the advice the company representatives gave to the students from various colleges such as SU and Texas Southern.”</a:t>
            </a:r>
          </a:p>
          <a:p>
            <a:endParaRPr lang="en-US" sz="1400"/>
          </a:p>
        </p:txBody>
      </p:sp>
      <p:sp>
        <p:nvSpPr>
          <p:cNvPr id="35847" name="Slide Number Placeholder 7"/>
          <p:cNvSpPr>
            <a:spLocks noGrp="1"/>
          </p:cNvSpPr>
          <p:nvPr>
            <p:ph type="sldNum" sz="quarter" idx="12"/>
          </p:nvPr>
        </p:nvSpPr>
        <p:spPr bwMode="auto">
          <a:noFill/>
          <a:ln>
            <a:miter lim="800000"/>
            <a:headEnd/>
            <a:tailEnd/>
          </a:ln>
        </p:spPr>
        <p:txBody>
          <a:bodyPr/>
          <a:lstStyle/>
          <a:p>
            <a:fld id="{70E19426-2D61-014F-A9AB-0F00A9E123C6}" type="slidenum">
              <a:rPr lang="en-US" smtClean="0">
                <a:latin typeface="Gill Sans MT" pitchFamily="-65" charset="-18"/>
              </a:rPr>
              <a:pPr/>
              <a:t>29</a:t>
            </a:fld>
            <a:endParaRPr lang="en-US">
              <a:latin typeface="Gill Sans MT" pitchFamily="-65" charset="-18"/>
            </a:endParaRPr>
          </a:p>
        </p:txBody>
      </p:sp>
    </p:spTree>
    <p:extLst>
      <p:ext uri="{BB962C8B-B14F-4D97-AF65-F5344CB8AC3E}">
        <p14:creationId xmlns:p14="http://schemas.microsoft.com/office/powerpoint/2010/main" val="1229038595"/>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52400"/>
            <a:ext cx="8229600" cy="914400"/>
          </a:xfrm>
        </p:spPr>
        <p:txBody>
          <a:bodyPr/>
          <a:lstStyle/>
          <a:p>
            <a:r>
              <a:rPr lang="en-US" sz="4800" b="1" i="1" dirty="0">
                <a:solidFill>
                  <a:srgbClr val="FF0000"/>
                </a:solidFill>
              </a:rPr>
              <a:t>The New Economy</a:t>
            </a:r>
          </a:p>
        </p:txBody>
      </p:sp>
      <p:sp>
        <p:nvSpPr>
          <p:cNvPr id="17411" name="Content Placeholder 2"/>
          <p:cNvSpPr>
            <a:spLocks noGrp="1"/>
          </p:cNvSpPr>
          <p:nvPr>
            <p:ph sz="quarter" idx="1"/>
          </p:nvPr>
        </p:nvSpPr>
        <p:spPr>
          <a:xfrm>
            <a:off x="457200" y="1219200"/>
            <a:ext cx="8229600" cy="4937125"/>
          </a:xfrm>
        </p:spPr>
        <p:txBody>
          <a:bodyPr/>
          <a:lstStyle/>
          <a:p>
            <a:pPr algn="ctr"/>
            <a:r>
              <a:rPr lang="en-US" sz="9600" dirty="0">
                <a:solidFill>
                  <a:srgbClr val="FF0000"/>
                </a:solidFill>
              </a:rPr>
              <a:t>Change</a:t>
            </a:r>
          </a:p>
          <a:p>
            <a:r>
              <a:rPr lang="en-US" sz="3600" dirty="0"/>
              <a:t>“When the rate of change outside the organization is faster than the rate of change inside the organization, then the end is near.”  </a:t>
            </a:r>
            <a:r>
              <a:rPr lang="en-US" sz="3600" i="1" dirty="0"/>
              <a:t> Jack Welch,  Retired CEO, GE </a:t>
            </a:r>
            <a:endParaRPr lang="en-US" sz="3600" dirty="0">
              <a:solidFill>
                <a:srgbClr val="FF0000"/>
              </a:solidFill>
            </a:endParaRPr>
          </a:p>
        </p:txBody>
      </p:sp>
    </p:spTree>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ExxonMobil_Logo.jpg"/>
          <p:cNvPicPr>
            <a:picLocks noChangeAspect="1"/>
          </p:cNvPicPr>
          <p:nvPr/>
        </p:nvPicPr>
        <p:blipFill>
          <a:blip r:embed="rId2"/>
          <a:srcRect/>
          <a:stretch>
            <a:fillRect/>
          </a:stretch>
        </p:blipFill>
        <p:spPr bwMode="auto">
          <a:xfrm>
            <a:off x="3200400" y="800100"/>
            <a:ext cx="1905000" cy="2381250"/>
          </a:xfrm>
          <a:prstGeom prst="rect">
            <a:avLst/>
          </a:prstGeom>
          <a:noFill/>
          <a:ln w="9525">
            <a:noFill/>
            <a:miter lim="800000"/>
            <a:headEnd/>
            <a:tailEnd/>
          </a:ln>
        </p:spPr>
      </p:pic>
      <p:sp>
        <p:nvSpPr>
          <p:cNvPr id="34819" name="Title 1"/>
          <p:cNvSpPr>
            <a:spLocks noGrp="1"/>
          </p:cNvSpPr>
          <p:nvPr>
            <p:ph type="title"/>
          </p:nvPr>
        </p:nvSpPr>
        <p:spPr>
          <a:xfrm>
            <a:off x="838200" y="304800"/>
            <a:ext cx="7391400" cy="1096963"/>
          </a:xfrm>
          <a:solidFill>
            <a:srgbClr val="0000CC"/>
          </a:solidFill>
        </p:spPr>
        <p:txBody>
          <a:bodyPr/>
          <a:lstStyle/>
          <a:p>
            <a:r>
              <a:rPr lang="en-US" b="1">
                <a:solidFill>
                  <a:srgbClr val="FFC000"/>
                </a:solidFill>
              </a:rPr>
              <a:t>Speakers and Field Trips</a:t>
            </a:r>
          </a:p>
        </p:txBody>
      </p:sp>
      <p:pic>
        <p:nvPicPr>
          <p:cNvPr id="34820" name="Content Placeholder 4" descr="ExxonMobil_Plant_Visit.jpg"/>
          <p:cNvPicPr>
            <a:picLocks noGrp="1" noChangeAspect="1"/>
          </p:cNvPicPr>
          <p:nvPr>
            <p:ph sz="half" idx="1"/>
          </p:nvPr>
        </p:nvPicPr>
        <p:blipFill>
          <a:blip r:embed="rId3"/>
          <a:srcRect/>
          <a:stretch>
            <a:fillRect/>
          </a:stretch>
        </p:blipFill>
        <p:spPr>
          <a:xfrm>
            <a:off x="4940300" y="2514600"/>
            <a:ext cx="3898900" cy="3352800"/>
          </a:xfrm>
        </p:spPr>
      </p:pic>
      <p:pic>
        <p:nvPicPr>
          <p:cNvPr id="34821" name="Picture 7" descr="SAM_0375.JPG"/>
          <p:cNvPicPr>
            <a:picLocks noChangeAspect="1"/>
          </p:cNvPicPr>
          <p:nvPr/>
        </p:nvPicPr>
        <p:blipFill>
          <a:blip r:embed="rId4"/>
          <a:srcRect/>
          <a:stretch>
            <a:fillRect/>
          </a:stretch>
        </p:blipFill>
        <p:spPr bwMode="auto">
          <a:xfrm>
            <a:off x="228600" y="2514600"/>
            <a:ext cx="4470400" cy="3352800"/>
          </a:xfrm>
          <a:prstGeom prst="rect">
            <a:avLst/>
          </a:prstGeom>
          <a:noFill/>
          <a:ln w="9525">
            <a:noFill/>
            <a:miter lim="800000"/>
            <a:headEnd/>
            <a:tailEnd/>
          </a:ln>
        </p:spPr>
      </p:pic>
      <p:sp>
        <p:nvSpPr>
          <p:cNvPr id="34822" name="Slide Number Placeholder 5"/>
          <p:cNvSpPr>
            <a:spLocks noGrp="1"/>
          </p:cNvSpPr>
          <p:nvPr>
            <p:ph type="sldNum" sz="quarter" idx="12"/>
          </p:nvPr>
        </p:nvSpPr>
        <p:spPr bwMode="auto">
          <a:noFill/>
          <a:ln>
            <a:miter lim="800000"/>
            <a:headEnd/>
            <a:tailEnd/>
          </a:ln>
        </p:spPr>
        <p:txBody>
          <a:bodyPr/>
          <a:lstStyle/>
          <a:p>
            <a:fld id="{792CE160-4216-6945-A8D9-A19CF28F5644}" type="slidenum">
              <a:rPr lang="en-US" smtClean="0">
                <a:latin typeface="Gill Sans MT" pitchFamily="-65" charset="-18"/>
              </a:rPr>
              <a:pPr/>
              <a:t>30</a:t>
            </a:fld>
            <a:endParaRPr lang="en-US">
              <a:latin typeface="Gill Sans MT" pitchFamily="-65" charset="-18"/>
            </a:endParaRPr>
          </a:p>
        </p:txBody>
      </p:sp>
    </p:spTree>
    <p:extLst>
      <p:ext uri="{BB962C8B-B14F-4D97-AF65-F5344CB8AC3E}">
        <p14:creationId xmlns:p14="http://schemas.microsoft.com/office/powerpoint/2010/main" val="768855048"/>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dirty="0"/>
              <a:t>Student Leadership</a:t>
            </a:r>
          </a:p>
        </p:txBody>
      </p:sp>
      <p:pic>
        <p:nvPicPr>
          <p:cNvPr id="66564" name="Picture 4" descr="OFC 2007.jpg"/>
          <p:cNvPicPr>
            <a:picLocks noChangeAspect="1"/>
          </p:cNvPicPr>
          <p:nvPr/>
        </p:nvPicPr>
        <p:blipFill>
          <a:blip r:embed="rId3">
            <a:lum bright="24000"/>
          </a:blip>
          <a:srcRect/>
          <a:stretch>
            <a:fillRect/>
          </a:stretch>
        </p:blipFill>
        <p:spPr bwMode="auto">
          <a:xfrm>
            <a:off x="533400" y="1295400"/>
            <a:ext cx="3200400" cy="2000250"/>
          </a:xfrm>
          <a:prstGeom prst="rect">
            <a:avLst/>
          </a:prstGeom>
          <a:noFill/>
          <a:ln w="9525">
            <a:noFill/>
            <a:miter lim="800000"/>
            <a:headEnd/>
            <a:tailEnd/>
          </a:ln>
        </p:spPr>
      </p:pic>
      <p:sp>
        <p:nvSpPr>
          <p:cNvPr id="7" name="TextBox 6"/>
          <p:cNvSpPr txBox="1"/>
          <p:nvPr/>
        </p:nvSpPr>
        <p:spPr>
          <a:xfrm>
            <a:off x="3733800" y="1295400"/>
            <a:ext cx="5410200" cy="3908762"/>
          </a:xfrm>
          <a:prstGeom prst="rect">
            <a:avLst/>
          </a:prstGeom>
          <a:noFill/>
        </p:spPr>
        <p:txBody>
          <a:bodyPr wrap="square">
            <a:prstTxWarp prst="textNoShape">
              <a:avLst/>
            </a:prstTxWarp>
            <a:spAutoFit/>
          </a:bodyPr>
          <a:lstStyle/>
          <a:p>
            <a:pPr algn="ctr">
              <a:defRPr/>
            </a:pPr>
            <a:r>
              <a:rPr lang="en-US" sz="2400" b="1" dirty="0">
                <a:effectLst>
                  <a:outerShdw blurRad="38100" dist="38100" dir="2700000" algn="tl">
                    <a:srgbClr val="000000"/>
                  </a:outerShdw>
                </a:effectLst>
                <a:latin typeface="Gill Sans MT" pitchFamily="-109" charset="-18"/>
              </a:rPr>
              <a:t>Thurgood Marshall</a:t>
            </a:r>
          </a:p>
          <a:p>
            <a:pPr algn="ctr">
              <a:defRPr/>
            </a:pPr>
            <a:r>
              <a:rPr lang="en-US" sz="2400" b="1" dirty="0">
                <a:effectLst>
                  <a:outerShdw blurRad="38100" dist="38100" dir="2700000" algn="tl">
                    <a:srgbClr val="000000"/>
                  </a:outerShdw>
                </a:effectLst>
                <a:latin typeface="Gill Sans MT" pitchFamily="-109" charset="-18"/>
              </a:rPr>
              <a:t>OFC Venture Challenge </a:t>
            </a:r>
          </a:p>
          <a:p>
            <a:pPr algn="ctr">
              <a:defRPr/>
            </a:pPr>
            <a:r>
              <a:rPr lang="en-US" sz="2400" b="1" dirty="0">
                <a:effectLst>
                  <a:outerShdw blurRad="38100" dist="38100" dir="2700000" algn="tl">
                    <a:srgbClr val="000000"/>
                  </a:outerShdw>
                </a:effectLst>
                <a:latin typeface="Gill Sans MT" pitchFamily="-109" charset="-18"/>
              </a:rPr>
              <a:t>Hackathon/Business Plan Competitions</a:t>
            </a:r>
          </a:p>
          <a:p>
            <a:pPr algn="ctr">
              <a:defRPr/>
            </a:pPr>
            <a:r>
              <a:rPr lang="en-US" sz="2400" b="1" dirty="0">
                <a:effectLst>
                  <a:outerShdw blurRad="38100" dist="38100" dir="2700000" algn="tl">
                    <a:srgbClr val="000000"/>
                  </a:outerShdw>
                </a:effectLst>
                <a:latin typeface="Gill Sans MT" pitchFamily="-109" charset="-18"/>
              </a:rPr>
              <a:t>Allen Entrepreneurial Institute</a:t>
            </a:r>
          </a:p>
          <a:p>
            <a:pPr algn="ctr">
              <a:defRPr/>
            </a:pPr>
            <a:r>
              <a:rPr lang="en-US" sz="2400" b="1" dirty="0">
                <a:effectLst>
                  <a:outerShdw blurRad="38100" dist="38100" dir="2700000" algn="tl">
                    <a:srgbClr val="000000"/>
                  </a:outerShdw>
                </a:effectLst>
                <a:latin typeface="Gill Sans MT" pitchFamily="-109" charset="-18"/>
              </a:rPr>
              <a:t>Delta Regional Authority HBCU Entrepreneurial Ecosystem</a:t>
            </a:r>
          </a:p>
          <a:p>
            <a:pPr algn="ctr">
              <a:defRPr/>
            </a:pPr>
            <a:endParaRPr lang="en-US" sz="2400" b="1" dirty="0">
              <a:effectLst>
                <a:outerShdw blurRad="38100" dist="38100" dir="2700000" algn="tl">
                  <a:srgbClr val="000000"/>
                </a:outerShdw>
              </a:effectLst>
              <a:latin typeface="Gill Sans MT" pitchFamily="-109" charset="-18"/>
            </a:endParaRPr>
          </a:p>
          <a:p>
            <a:pPr algn="ctr">
              <a:defRPr/>
            </a:pPr>
            <a:r>
              <a:rPr lang="en-US" sz="2400" b="1" dirty="0">
                <a:effectLst>
                  <a:outerShdw blurRad="38100" dist="38100" dir="2700000" algn="tl">
                    <a:srgbClr val="000000"/>
                  </a:outerShdw>
                </a:effectLst>
                <a:latin typeface="Gill Sans MT" pitchFamily="-109" charset="-18"/>
              </a:rPr>
              <a:t>Project Propel SAP Delaware State</a:t>
            </a:r>
          </a:p>
          <a:p>
            <a:pPr algn="ctr">
              <a:defRPr/>
            </a:pPr>
            <a:endParaRPr lang="en-US" sz="3200" b="1" dirty="0">
              <a:effectLst>
                <a:outerShdw blurRad="38100" dist="38100" dir="2700000" algn="tl">
                  <a:srgbClr val="000000"/>
                </a:outerShdw>
              </a:effectLst>
              <a:latin typeface="Gill Sans MT" pitchFamily="-109" charset="-18"/>
            </a:endParaRPr>
          </a:p>
        </p:txBody>
      </p:sp>
    </p:spTree>
    <p:extLst>
      <p:ext uri="{BB962C8B-B14F-4D97-AF65-F5344CB8AC3E}">
        <p14:creationId xmlns:p14="http://schemas.microsoft.com/office/powerpoint/2010/main" val="422121444"/>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609600" y="228600"/>
            <a:ext cx="7848600" cy="762000"/>
          </a:xfrm>
          <a:solidFill>
            <a:srgbClr val="FFFF00"/>
          </a:solidFill>
        </p:spPr>
        <p:txBody>
          <a:bodyPr/>
          <a:lstStyle/>
          <a:p>
            <a:r>
              <a:rPr lang="en-US" b="1" dirty="0">
                <a:solidFill>
                  <a:srgbClr val="0000CC"/>
                </a:solidFill>
              </a:rPr>
              <a:t>Meet Our Interns/Co-Ops at J&amp;J</a:t>
            </a:r>
          </a:p>
        </p:txBody>
      </p:sp>
      <p:pic>
        <p:nvPicPr>
          <p:cNvPr id="36867" name="Picture 4" descr="Interns at J&amp;J.JPG"/>
          <p:cNvPicPr>
            <a:picLocks noChangeAspect="1"/>
          </p:cNvPicPr>
          <p:nvPr/>
        </p:nvPicPr>
        <p:blipFill>
          <a:blip r:embed="rId2"/>
          <a:srcRect/>
          <a:stretch>
            <a:fillRect/>
          </a:stretch>
        </p:blipFill>
        <p:spPr bwMode="auto">
          <a:xfrm>
            <a:off x="419100" y="1157288"/>
            <a:ext cx="8305800" cy="4543425"/>
          </a:xfrm>
          <a:prstGeom prst="rect">
            <a:avLst/>
          </a:prstGeom>
          <a:noFill/>
          <a:ln w="9525">
            <a:noFill/>
            <a:miter lim="800000"/>
            <a:headEnd/>
            <a:tailEnd/>
          </a:ln>
        </p:spPr>
      </p:pic>
      <p:sp>
        <p:nvSpPr>
          <p:cNvPr id="36868" name="TextBox 5"/>
          <p:cNvSpPr txBox="1">
            <a:spLocks noChangeArrowheads="1"/>
          </p:cNvSpPr>
          <p:nvPr/>
        </p:nvSpPr>
        <p:spPr bwMode="auto">
          <a:xfrm>
            <a:off x="457200" y="5791200"/>
            <a:ext cx="8153400" cy="861774"/>
          </a:xfrm>
          <a:prstGeom prst="rect">
            <a:avLst/>
          </a:prstGeom>
          <a:noFill/>
          <a:ln w="9525">
            <a:noFill/>
            <a:miter lim="800000"/>
            <a:headEnd/>
            <a:tailEnd/>
          </a:ln>
        </p:spPr>
        <p:txBody>
          <a:bodyPr>
            <a:prstTxWarp prst="textNoShape">
              <a:avLst/>
            </a:prstTxWarp>
            <a:spAutoFit/>
          </a:bodyPr>
          <a:lstStyle/>
          <a:p>
            <a:r>
              <a:rPr lang="en-US" sz="1600" b="1" u="sng" dirty="0"/>
              <a:t>Titles/Areas</a:t>
            </a:r>
            <a:r>
              <a:rPr lang="en-US" sz="1600" b="1" dirty="0"/>
              <a:t>: Supply Chain Planning, Plant Planning, Trade Customization, Third Party Manufacturing Strategic Sourcing, Supply Chain Logistics, Operations Project Management, Procurement and Leadership Development Program</a:t>
            </a:r>
            <a:r>
              <a:rPr lang="en-US" b="1" dirty="0"/>
              <a:t>.</a:t>
            </a:r>
          </a:p>
        </p:txBody>
      </p:sp>
      <p:sp>
        <p:nvSpPr>
          <p:cNvPr id="36869" name="Slide Number Placeholder 6"/>
          <p:cNvSpPr>
            <a:spLocks noGrp="1"/>
          </p:cNvSpPr>
          <p:nvPr>
            <p:ph type="sldNum" sz="quarter" idx="12"/>
          </p:nvPr>
        </p:nvSpPr>
        <p:spPr bwMode="auto">
          <a:noFill/>
          <a:ln>
            <a:miter lim="800000"/>
            <a:headEnd/>
            <a:tailEnd/>
          </a:ln>
        </p:spPr>
        <p:txBody>
          <a:bodyPr/>
          <a:lstStyle/>
          <a:p>
            <a:fld id="{4D5211C7-5594-844B-B968-AC092AAAFBFB}" type="slidenum">
              <a:rPr lang="en-US" smtClean="0">
                <a:latin typeface="Gill Sans MT" pitchFamily="-65" charset="-18"/>
              </a:rPr>
              <a:pPr/>
              <a:t>32</a:t>
            </a:fld>
            <a:endParaRPr lang="en-US">
              <a:latin typeface="Gill Sans MT" pitchFamily="-65" charset="-18"/>
            </a:endParaRPr>
          </a:p>
        </p:txBody>
      </p:sp>
    </p:spTree>
    <p:extLst>
      <p:ext uri="{BB962C8B-B14F-4D97-AF65-F5344CB8AC3E}">
        <p14:creationId xmlns:p14="http://schemas.microsoft.com/office/powerpoint/2010/main" val="1750009171"/>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SCM Program Flyer.bmp"/>
          <p:cNvPicPr>
            <a:picLocks noChangeAspect="1"/>
          </p:cNvPicPr>
          <p:nvPr/>
        </p:nvPicPr>
        <p:blipFill>
          <a:blip r:embed="rId2"/>
          <a:srcRect/>
          <a:stretch>
            <a:fillRect/>
          </a:stretch>
        </p:blipFill>
        <p:spPr bwMode="auto">
          <a:xfrm>
            <a:off x="1981200" y="304800"/>
            <a:ext cx="5486400" cy="6324600"/>
          </a:xfrm>
          <a:prstGeom prst="rect">
            <a:avLst/>
          </a:prstGeom>
          <a:noFill/>
          <a:ln w="9525">
            <a:noFill/>
            <a:miter lim="800000"/>
            <a:headEnd/>
            <a:tailEnd/>
          </a:ln>
        </p:spPr>
      </p:pic>
      <p:sp>
        <p:nvSpPr>
          <p:cNvPr id="32771" name="Slide Number Placeholder 2"/>
          <p:cNvSpPr>
            <a:spLocks noGrp="1"/>
          </p:cNvSpPr>
          <p:nvPr>
            <p:ph type="sldNum" sz="quarter" idx="12"/>
          </p:nvPr>
        </p:nvSpPr>
        <p:spPr bwMode="auto">
          <a:noFill/>
          <a:ln>
            <a:miter lim="800000"/>
            <a:headEnd/>
            <a:tailEnd/>
          </a:ln>
        </p:spPr>
        <p:txBody>
          <a:bodyPr/>
          <a:lstStyle/>
          <a:p>
            <a:fld id="{2CA90465-63CE-ED4A-BF57-827A111DB4BA}" type="slidenum">
              <a:rPr lang="en-US" smtClean="0">
                <a:latin typeface="Gill Sans MT" pitchFamily="-65" charset="-18"/>
              </a:rPr>
              <a:pPr/>
              <a:t>33</a:t>
            </a:fld>
            <a:endParaRPr lang="en-US">
              <a:latin typeface="Gill Sans MT" pitchFamily="-65" charset="-18"/>
            </a:endParaRPr>
          </a:p>
        </p:txBody>
      </p:sp>
    </p:spTree>
    <p:extLst>
      <p:ext uri="{BB962C8B-B14F-4D97-AF65-F5344CB8AC3E}">
        <p14:creationId xmlns:p14="http://schemas.microsoft.com/office/powerpoint/2010/main" val="791346092"/>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t>Liberia Opportunities 2010-2011</a:t>
            </a:r>
          </a:p>
        </p:txBody>
      </p:sp>
      <p:pic>
        <p:nvPicPr>
          <p:cNvPr id="63491" name="Picture 2" descr="C:\Users\Donald Andrews\Downloads\photo (1).jpg"/>
          <p:cNvPicPr>
            <a:picLocks noGrp="1" noChangeAspect="1" noChangeArrowheads="1"/>
          </p:cNvPicPr>
          <p:nvPr>
            <p:ph sz="quarter" idx="1"/>
          </p:nvPr>
        </p:nvPicPr>
        <p:blipFill>
          <a:blip r:embed="rId2"/>
          <a:srcRect/>
          <a:stretch>
            <a:fillRect/>
          </a:stretch>
        </p:blipFill>
        <p:spPr>
          <a:xfrm>
            <a:off x="1281113" y="1219200"/>
            <a:ext cx="6581775" cy="4937125"/>
          </a:xfrm>
          <a:noFill/>
        </p:spPr>
      </p:pic>
    </p:spTree>
    <p:extLst>
      <p:ext uri="{BB962C8B-B14F-4D97-AF65-F5344CB8AC3E}">
        <p14:creationId xmlns:p14="http://schemas.microsoft.com/office/powerpoint/2010/main" val="2290171418"/>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t>Opportunities in Brazil for HBCUs</a:t>
            </a:r>
            <a:br>
              <a:rPr lang="en-US"/>
            </a:br>
            <a:r>
              <a:rPr lang="en-US"/>
              <a:t>“Science without Borders”</a:t>
            </a:r>
          </a:p>
        </p:txBody>
      </p:sp>
      <p:pic>
        <p:nvPicPr>
          <p:cNvPr id="64515" name="Picture 2" descr="C:\Users\Donald Andrews\Downloads\photo.jpg"/>
          <p:cNvPicPr>
            <a:picLocks noGrp="1" noChangeAspect="1" noChangeArrowheads="1"/>
          </p:cNvPicPr>
          <p:nvPr>
            <p:ph sz="quarter" idx="1"/>
          </p:nvPr>
        </p:nvPicPr>
        <p:blipFill>
          <a:blip r:embed="rId2"/>
          <a:srcRect/>
          <a:stretch>
            <a:fillRect/>
          </a:stretch>
        </p:blipFill>
        <p:spPr>
          <a:xfrm>
            <a:off x="1281113" y="1219200"/>
            <a:ext cx="6581775" cy="4937125"/>
          </a:xfrm>
          <a:noFill/>
        </p:spPr>
      </p:pic>
    </p:spTree>
    <p:extLst>
      <p:ext uri="{BB962C8B-B14F-4D97-AF65-F5344CB8AC3E}">
        <p14:creationId xmlns:p14="http://schemas.microsoft.com/office/powerpoint/2010/main" val="3935346736"/>
      </p:ext>
    </p:extLst>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33400" y="5410200"/>
            <a:ext cx="7696200" cy="762000"/>
          </a:xfrm>
        </p:spPr>
        <p:txBody>
          <a:bodyPr/>
          <a:lstStyle/>
          <a:p>
            <a:pPr eaLnBrk="1" hangingPunct="1"/>
            <a:r>
              <a:rPr lang="en-US" sz="4000" dirty="0">
                <a:solidFill>
                  <a:schemeClr val="tx1"/>
                </a:solidFill>
                <a:latin typeface="Arial Rounded MT Bold" pitchFamily="-65" charset="0"/>
              </a:rPr>
              <a:t>100,000 Strong Initiative</a:t>
            </a:r>
          </a:p>
        </p:txBody>
      </p:sp>
      <p:sp>
        <p:nvSpPr>
          <p:cNvPr id="65539" name="Rectangle 3"/>
          <p:cNvSpPr>
            <a:spLocks noGrp="1" noChangeArrowheads="1"/>
          </p:cNvSpPr>
          <p:nvPr>
            <p:ph idx="1"/>
          </p:nvPr>
        </p:nvSpPr>
        <p:spPr>
          <a:xfrm>
            <a:off x="228600" y="1219200"/>
            <a:ext cx="3276600" cy="4191000"/>
          </a:xfrm>
        </p:spPr>
        <p:txBody>
          <a:bodyPr/>
          <a:lstStyle/>
          <a:p>
            <a:pPr algn="ctr" eaLnBrk="1" hangingPunct="1"/>
            <a:r>
              <a:rPr lang="en-US" sz="3200" dirty="0">
                <a:solidFill>
                  <a:srgbClr val="FF0000"/>
                </a:solidFill>
                <a:latin typeface="Arial Rounded MT Bold" pitchFamily="-65" charset="0"/>
              </a:rPr>
              <a:t>Study Abroad</a:t>
            </a:r>
          </a:p>
          <a:p>
            <a:pPr algn="ctr" eaLnBrk="1" hangingPunct="1"/>
            <a:r>
              <a:rPr lang="en-US" dirty="0">
                <a:latin typeface="Arial Rounded MT Bold" pitchFamily="-65" charset="0"/>
              </a:rPr>
              <a:t>National effort that emphasizes the importance of the China-U.S. relationship</a:t>
            </a:r>
            <a:endParaRPr lang="en-US" dirty="0">
              <a:latin typeface="Poor Richard" pitchFamily="18" charset="0"/>
            </a:endParaRPr>
          </a:p>
          <a:p>
            <a:pPr algn="ctr" eaLnBrk="1" hangingPunct="1"/>
            <a:r>
              <a:rPr lang="en-US" dirty="0">
                <a:latin typeface="Arial Rounded MT Bold" pitchFamily="-65" charset="0"/>
              </a:rPr>
              <a:t>Movement to bring 100,000 students to study in China</a:t>
            </a:r>
          </a:p>
          <a:p>
            <a:pPr eaLnBrk="1" hangingPunct="1">
              <a:buFont typeface="Arial" pitchFamily="-65" charset="0"/>
              <a:buNone/>
            </a:pPr>
            <a:endParaRPr lang="en-US" dirty="0">
              <a:latin typeface="Poor Richard" pitchFamily="18" charset="0"/>
            </a:endParaRPr>
          </a:p>
        </p:txBody>
      </p:sp>
      <p:sp>
        <p:nvSpPr>
          <p:cNvPr id="65541" name="TextBox 2"/>
          <p:cNvSpPr txBox="1">
            <a:spLocks noChangeArrowheads="1"/>
          </p:cNvSpPr>
          <p:nvPr/>
        </p:nvSpPr>
        <p:spPr bwMode="auto">
          <a:xfrm>
            <a:off x="3886200" y="4876800"/>
            <a:ext cx="4762500" cy="261610"/>
          </a:xfrm>
          <a:prstGeom prst="rect">
            <a:avLst/>
          </a:prstGeom>
          <a:noFill/>
          <a:ln w="9525">
            <a:noFill/>
            <a:miter lim="800000"/>
            <a:headEnd/>
            <a:tailEnd/>
          </a:ln>
        </p:spPr>
        <p:txBody>
          <a:bodyPr>
            <a:prstTxWarp prst="textNoShape">
              <a:avLst/>
            </a:prstTxWarp>
            <a:spAutoFit/>
          </a:bodyPr>
          <a:lstStyle/>
          <a:p>
            <a:pPr algn="r"/>
            <a:r>
              <a:rPr lang="en-US" sz="1100" dirty="0">
                <a:ea typeface="Arial" pitchFamily="-65" charset="0"/>
                <a:cs typeface="Arial" pitchFamily="-65" charset="0"/>
              </a:rPr>
              <a:t>College of Business 2014</a:t>
            </a:r>
          </a:p>
        </p:txBody>
      </p:sp>
      <p:pic>
        <p:nvPicPr>
          <p:cNvPr id="6" name="Picture 5"/>
          <p:cNvPicPr/>
          <p:nvPr/>
        </p:nvPicPr>
        <p:blipFill>
          <a:blip r:embed="rId3"/>
          <a:srcRect/>
          <a:stretch>
            <a:fillRect/>
          </a:stretch>
        </p:blipFill>
        <p:spPr bwMode="auto">
          <a:xfrm>
            <a:off x="4343400" y="1524000"/>
            <a:ext cx="4267200" cy="3276600"/>
          </a:xfrm>
          <a:prstGeom prst="rect">
            <a:avLst/>
          </a:prstGeom>
          <a:noFill/>
          <a:ln w="9525">
            <a:noFill/>
            <a:miter lim="800000"/>
            <a:headEnd/>
            <a:tailEnd/>
          </a:ln>
        </p:spPr>
      </p:pic>
    </p:spTree>
    <p:extLst>
      <p:ext uri="{BB962C8B-B14F-4D97-AF65-F5344CB8AC3E}">
        <p14:creationId xmlns:p14="http://schemas.microsoft.com/office/powerpoint/2010/main" val="1918477627"/>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US"/>
          </a:p>
        </p:txBody>
      </p:sp>
      <p:sp>
        <p:nvSpPr>
          <p:cNvPr id="67587" name="Content Placeholder 2"/>
          <p:cNvSpPr>
            <a:spLocks noGrp="1"/>
          </p:cNvSpPr>
          <p:nvPr>
            <p:ph sz="quarter" idx="1"/>
          </p:nvPr>
        </p:nvSpPr>
        <p:spPr>
          <a:xfrm>
            <a:off x="457200" y="1219200"/>
            <a:ext cx="8229600" cy="4937125"/>
          </a:xfrm>
        </p:spPr>
        <p:txBody>
          <a:bodyPr/>
          <a:lstStyle/>
          <a:p>
            <a:pPr algn="ctr"/>
            <a:r>
              <a:rPr lang="en-US" sz="7200">
                <a:solidFill>
                  <a:srgbClr val="FF0000"/>
                </a:solidFill>
              </a:rPr>
              <a:t>Completion</a:t>
            </a:r>
          </a:p>
        </p:txBody>
      </p:sp>
    </p:spTree>
    <p:extLst>
      <p:ext uri="{BB962C8B-B14F-4D97-AF65-F5344CB8AC3E}">
        <p14:creationId xmlns:p14="http://schemas.microsoft.com/office/powerpoint/2010/main" val="1747129807"/>
      </p:ext>
    </p:extLst>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idx="4294967295"/>
          </p:nvPr>
        </p:nvSpPr>
        <p:spPr>
          <a:xfrm>
            <a:off x="0" y="2579688"/>
            <a:ext cx="5838825" cy="1143000"/>
          </a:xfrm>
          <a:noFill/>
        </p:spPr>
        <p:txBody>
          <a:bodyPr/>
          <a:lstStyle/>
          <a:p>
            <a:pPr eaLnBrk="1" hangingPunct="1"/>
            <a:r>
              <a:rPr lang="en-US"/>
              <a:t> </a:t>
            </a:r>
            <a:br>
              <a:rPr lang="en-US"/>
            </a:br>
            <a:endParaRPr lang="en-US"/>
          </a:p>
        </p:txBody>
      </p:sp>
      <p:sp>
        <p:nvSpPr>
          <p:cNvPr id="182276" name="Text Box 4"/>
          <p:cNvSpPr txBox="1">
            <a:spLocks noChangeArrowheads="1"/>
          </p:cNvSpPr>
          <p:nvPr/>
        </p:nvSpPr>
        <p:spPr bwMode="auto">
          <a:xfrm>
            <a:off x="3657600" y="2743200"/>
            <a:ext cx="2286000" cy="27622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200">
                <a:solidFill>
                  <a:schemeClr val="tx2"/>
                </a:solidFill>
                <a:latin typeface="Gill Sans MT" pitchFamily="-65" charset="-18"/>
              </a:rPr>
              <a:t>- Jeff Timmons</a:t>
            </a:r>
          </a:p>
        </p:txBody>
      </p:sp>
      <p:pic>
        <p:nvPicPr>
          <p:cNvPr id="70660" name="Picture 4" descr="AACSB Accredited.gif"/>
          <p:cNvPicPr>
            <a:picLocks noChangeAspect="1"/>
          </p:cNvPicPr>
          <p:nvPr/>
        </p:nvPicPr>
        <p:blipFill>
          <a:blip r:embed="rId3"/>
          <a:srcRect/>
          <a:stretch>
            <a:fillRect/>
          </a:stretch>
        </p:blipFill>
        <p:spPr bwMode="auto">
          <a:xfrm>
            <a:off x="7772400" y="152400"/>
            <a:ext cx="952500" cy="952500"/>
          </a:xfrm>
          <a:prstGeom prst="rect">
            <a:avLst/>
          </a:prstGeom>
          <a:noFill/>
          <a:ln w="9525">
            <a:noFill/>
            <a:miter lim="800000"/>
            <a:headEnd/>
            <a:tailEnd/>
          </a:ln>
        </p:spPr>
      </p:pic>
      <p:pic>
        <p:nvPicPr>
          <p:cNvPr id="6" name="Picture 6" descr="grads.jpg"/>
          <p:cNvPicPr>
            <a:picLocks noChangeAspect="1"/>
          </p:cNvPicPr>
          <p:nvPr/>
        </p:nvPicPr>
        <p:blipFill>
          <a:blip r:embed="rId4"/>
          <a:srcRect/>
          <a:stretch>
            <a:fillRect/>
          </a:stretch>
        </p:blipFill>
        <p:spPr bwMode="auto">
          <a:xfrm>
            <a:off x="762000" y="762000"/>
            <a:ext cx="6908800" cy="5181600"/>
          </a:xfrm>
          <a:prstGeom prst="rect">
            <a:avLst/>
          </a:prstGeom>
          <a:noFill/>
          <a:ln w="28575">
            <a:solidFill>
              <a:schemeClr val="tx1"/>
            </a:solidFill>
            <a:miter lim="800000"/>
            <a:headEnd/>
            <a:tailEnd/>
          </a:ln>
          <a:effectLst>
            <a:glow rad="101600">
              <a:srgbClr val="000066">
                <a:alpha val="60000"/>
              </a:srgbClr>
            </a:glow>
          </a:effectLst>
          <a:scene3d>
            <a:camera prst="orthographicFront"/>
            <a:lightRig rig="threePt" dir="t"/>
          </a:scene3d>
          <a:sp3d>
            <a:bevelT w="114300" prst="artDeco"/>
          </a:sp3d>
        </p:spPr>
      </p:pic>
      <p:sp>
        <p:nvSpPr>
          <p:cNvPr id="70662" name="TextBox 9"/>
          <p:cNvSpPr txBox="1">
            <a:spLocks noChangeArrowheads="1"/>
          </p:cNvSpPr>
          <p:nvPr/>
        </p:nvSpPr>
        <p:spPr bwMode="auto">
          <a:xfrm>
            <a:off x="762000" y="5943600"/>
            <a:ext cx="7010400" cy="338138"/>
          </a:xfrm>
          <a:prstGeom prst="rect">
            <a:avLst/>
          </a:prstGeom>
          <a:noFill/>
          <a:ln w="9525">
            <a:noFill/>
            <a:miter lim="800000"/>
            <a:headEnd/>
            <a:tailEnd/>
          </a:ln>
        </p:spPr>
        <p:txBody>
          <a:bodyPr>
            <a:prstTxWarp prst="textNoShape">
              <a:avLst/>
            </a:prstTxWarp>
            <a:spAutoFit/>
          </a:bodyPr>
          <a:lstStyle/>
          <a:p>
            <a:pPr algn="ctr"/>
            <a:r>
              <a:rPr lang="en-US" sz="1600">
                <a:latin typeface="Gill Sans MT" pitchFamily="-65" charset="-18"/>
              </a:rPr>
              <a:t>“The best way to successfully predict the future is to create it.”  - Jeff Timmons</a:t>
            </a:r>
          </a:p>
        </p:txBody>
      </p:sp>
      <p:sp>
        <p:nvSpPr>
          <p:cNvPr id="70663" name="TextBox 10"/>
          <p:cNvSpPr txBox="1">
            <a:spLocks noChangeArrowheads="1"/>
          </p:cNvSpPr>
          <p:nvPr/>
        </p:nvSpPr>
        <p:spPr bwMode="auto">
          <a:xfrm>
            <a:off x="533400" y="228600"/>
            <a:ext cx="7010400" cy="369888"/>
          </a:xfrm>
          <a:prstGeom prst="rect">
            <a:avLst/>
          </a:prstGeom>
          <a:noFill/>
          <a:ln w="9525">
            <a:noFill/>
            <a:miter lim="800000"/>
            <a:headEnd/>
            <a:tailEnd/>
          </a:ln>
        </p:spPr>
        <p:txBody>
          <a:bodyPr>
            <a:prstTxWarp prst="textNoShape">
              <a:avLst/>
            </a:prstTxWarp>
            <a:spAutoFit/>
          </a:bodyPr>
          <a:lstStyle/>
          <a:p>
            <a:pPr algn="ctr"/>
            <a:r>
              <a:rPr lang="en-US" b="1">
                <a:solidFill>
                  <a:srgbClr val="7F7F7F"/>
                </a:solidFill>
                <a:latin typeface="Bookman Old Style" pitchFamily="-65" charset="0"/>
              </a:rPr>
              <a:t>Southern University Spring 2008 Commencement</a:t>
            </a:r>
          </a:p>
        </p:txBody>
      </p:sp>
    </p:spTree>
    <p:extLst>
      <p:ext uri="{BB962C8B-B14F-4D97-AF65-F5344CB8AC3E}">
        <p14:creationId xmlns:p14="http://schemas.microsoft.com/office/powerpoint/2010/main" val="30240908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2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algn="ctr"/>
            <a:r>
              <a:rPr lang="en-US">
                <a:solidFill>
                  <a:srgbClr val="FF0000"/>
                </a:solidFill>
              </a:rPr>
              <a:t>Malcolm Gladwell and his Book </a:t>
            </a:r>
            <a:br>
              <a:rPr lang="en-US">
                <a:solidFill>
                  <a:srgbClr val="FF0000"/>
                </a:solidFill>
              </a:rPr>
            </a:br>
            <a:r>
              <a:rPr lang="en-US">
                <a:solidFill>
                  <a:srgbClr val="FF0000"/>
                </a:solidFill>
              </a:rPr>
              <a:t>Outliers: </a:t>
            </a:r>
            <a:r>
              <a:rPr lang="en-US">
                <a:solidFill>
                  <a:schemeClr val="tx1"/>
                </a:solidFill>
              </a:rPr>
              <a:t>The Story of Success</a:t>
            </a:r>
          </a:p>
        </p:txBody>
      </p:sp>
      <p:sp>
        <p:nvSpPr>
          <p:cNvPr id="72707" name="Content Placeholder 2"/>
          <p:cNvSpPr>
            <a:spLocks noGrp="1"/>
          </p:cNvSpPr>
          <p:nvPr>
            <p:ph sz="quarter" idx="1"/>
          </p:nvPr>
        </p:nvSpPr>
        <p:spPr>
          <a:xfrm>
            <a:off x="457200" y="1219200"/>
            <a:ext cx="8229600" cy="4937125"/>
          </a:xfrm>
        </p:spPr>
        <p:txBody>
          <a:bodyPr/>
          <a:lstStyle/>
          <a:p>
            <a:pPr algn="ctr"/>
            <a:r>
              <a:rPr lang="en-US" sz="4000">
                <a:solidFill>
                  <a:srgbClr val="FF0000"/>
                </a:solidFill>
              </a:rPr>
              <a:t>An Example</a:t>
            </a:r>
          </a:p>
          <a:p>
            <a:pPr algn="ctr"/>
            <a:r>
              <a:rPr lang="en-US" sz="7200">
                <a:solidFill>
                  <a:srgbClr val="FF0000"/>
                </a:solidFill>
              </a:rPr>
              <a:t>Champion</a:t>
            </a:r>
          </a:p>
          <a:p>
            <a:pPr algn="ctr"/>
            <a:r>
              <a:rPr lang="en-US" sz="1800">
                <a:solidFill>
                  <a:srgbClr val="FF0000"/>
                </a:solidFill>
              </a:rPr>
              <a:t> </a:t>
            </a:r>
          </a:p>
        </p:txBody>
      </p:sp>
    </p:spTree>
    <p:extLst>
      <p:ext uri="{BB962C8B-B14F-4D97-AF65-F5344CB8AC3E}">
        <p14:creationId xmlns:p14="http://schemas.microsoft.com/office/powerpoint/2010/main" val="3495320527"/>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How to Solve the Economic Problem </a:t>
            </a:r>
            <a:r>
              <a:rPr lang="en-US" dirty="0"/>
              <a:t>Hunter Gatherer Age</a:t>
            </a:r>
          </a:p>
        </p:txBody>
      </p:sp>
      <p:pic>
        <p:nvPicPr>
          <p:cNvPr id="4" name="Content Placeholder 3"/>
          <p:cNvPicPr>
            <a:picLocks noGrp="1" noChangeAspect="1"/>
          </p:cNvPicPr>
          <p:nvPr>
            <p:ph sz="quarter" idx="1"/>
          </p:nvPr>
        </p:nvPicPr>
        <p:blipFill>
          <a:blip r:embed="rId2"/>
          <a:stretch>
            <a:fillRect/>
          </a:stretch>
        </p:blipFill>
        <p:spPr>
          <a:xfrm>
            <a:off x="457200" y="2008379"/>
            <a:ext cx="8229600" cy="3358767"/>
          </a:xfrm>
          <a:prstGeom prst="rect">
            <a:avLst/>
          </a:prstGeom>
        </p:spPr>
      </p:pic>
    </p:spTree>
    <p:extLst>
      <p:ext uri="{BB962C8B-B14F-4D97-AF65-F5344CB8AC3E}">
        <p14:creationId xmlns:p14="http://schemas.microsoft.com/office/powerpoint/2010/main" val="1307050844"/>
      </p:ext>
    </p:extLst>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bby PIC2-2.jpg"/>
          <p:cNvPicPr>
            <a:picLocks noChangeAspect="1"/>
          </p:cNvPicPr>
          <p:nvPr/>
        </p:nvPicPr>
        <p:blipFill>
          <a:blip r:embed="rId2"/>
          <a:stretch>
            <a:fillRect/>
          </a:stretch>
        </p:blipFill>
        <p:spPr>
          <a:xfrm>
            <a:off x="1219200" y="685800"/>
            <a:ext cx="7086600" cy="5410200"/>
          </a:xfrm>
          <a:prstGeom prst="rect">
            <a:avLst/>
          </a:prstGeom>
        </p:spPr>
      </p:pic>
    </p:spTree>
    <p:extLst>
      <p:ext uri="{BB962C8B-B14F-4D97-AF65-F5344CB8AC3E}">
        <p14:creationId xmlns:p14="http://schemas.microsoft.com/office/powerpoint/2010/main" val="3338850135"/>
      </p:ext>
    </p:extLst>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Geese Fly the V-Formation</a:t>
            </a:r>
          </a:p>
        </p:txBody>
      </p:sp>
      <p:pic>
        <p:nvPicPr>
          <p:cNvPr id="4" name="Content Placeholder 3"/>
          <p:cNvPicPr>
            <a:picLocks noGrp="1" noChangeAspect="1"/>
          </p:cNvPicPr>
          <p:nvPr>
            <p:ph sz="quarter" idx="1"/>
          </p:nvPr>
        </p:nvPicPr>
        <p:blipFill>
          <a:blip r:embed="rId2"/>
          <a:stretch>
            <a:fillRect/>
          </a:stretch>
        </p:blipFill>
        <p:spPr>
          <a:xfrm>
            <a:off x="1240607" y="1219200"/>
            <a:ext cx="6662786" cy="4937125"/>
          </a:xfrm>
          <a:prstGeom prst="rect">
            <a:avLst/>
          </a:prstGeom>
        </p:spPr>
      </p:pic>
    </p:spTree>
    <p:extLst>
      <p:ext uri="{BB962C8B-B14F-4D97-AF65-F5344CB8AC3E}">
        <p14:creationId xmlns:p14="http://schemas.microsoft.com/office/powerpoint/2010/main" val="2851518761"/>
      </p:ext>
    </p:extLst>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t/>
            </a:r>
            <a:br>
              <a:rPr lang="en-US"/>
            </a:br>
            <a:r>
              <a:rPr lang="en-US"/>
              <a:t/>
            </a:r>
            <a:br>
              <a:rPr lang="en-US"/>
            </a:br>
            <a:r>
              <a:rPr lang="en-US"/>
              <a:t/>
            </a:r>
            <a:br>
              <a:rPr lang="en-US"/>
            </a:br>
            <a:r>
              <a:rPr lang="en-US"/>
              <a:t/>
            </a:r>
            <a:br>
              <a:rPr lang="en-US"/>
            </a:br>
            <a:r>
              <a:rPr lang="en-US"/>
              <a:t>Questions and Answers</a:t>
            </a:r>
          </a:p>
        </p:txBody>
      </p:sp>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6477000" y="838200"/>
            <a:ext cx="2476500" cy="762000"/>
          </a:xfrm>
          <a:prstGeom prst="rect">
            <a:avLst/>
          </a:prstGeom>
          <a:noFill/>
          <a:ln w="9525">
            <a:noFill/>
            <a:miter lim="800000"/>
            <a:headEnd/>
            <a:tailEnd/>
          </a:ln>
        </p:spPr>
        <p:txBody>
          <a:bodyPr>
            <a:prstTxWarp prst="textNoShape">
              <a:avLst/>
            </a:prstTxWarp>
          </a:bodyPr>
          <a:lstStyle/>
          <a:p>
            <a:pPr algn="ctr" eaLnBrk="0" hangingPunct="0"/>
            <a:r>
              <a:rPr lang="en-US">
                <a:solidFill>
                  <a:srgbClr val="EAEAEA"/>
                </a:solidFill>
                <a:latin typeface="Impact" pitchFamily="-65" charset="0"/>
              </a:rPr>
              <a:t>Knowledge</a:t>
            </a:r>
          </a:p>
          <a:p>
            <a:pPr algn="ctr" eaLnBrk="0" hangingPunct="0"/>
            <a:r>
              <a:rPr lang="en-US">
                <a:solidFill>
                  <a:srgbClr val="EAEAEA"/>
                </a:solidFill>
                <a:latin typeface="Impact" pitchFamily="-65" charset="0"/>
              </a:rPr>
              <a:t>Age</a:t>
            </a:r>
            <a:endParaRPr lang="en-US" sz="1600" b="1">
              <a:solidFill>
                <a:srgbClr val="EAEAEA"/>
              </a:solidFill>
            </a:endParaRPr>
          </a:p>
        </p:txBody>
      </p:sp>
      <p:sp>
        <p:nvSpPr>
          <p:cNvPr id="76803" name="Rectangle 3"/>
          <p:cNvSpPr>
            <a:spLocks noGrp="1" noChangeArrowheads="1"/>
          </p:cNvSpPr>
          <p:nvPr>
            <p:ph type="title"/>
          </p:nvPr>
        </p:nvSpPr>
        <p:spPr>
          <a:xfrm>
            <a:off x="0" y="114300"/>
            <a:ext cx="9144000" cy="762000"/>
          </a:xfrm>
          <a:gradFill rotWithShape="0">
            <a:gsLst>
              <a:gs pos="0">
                <a:srgbClr val="800000"/>
              </a:gs>
              <a:gs pos="100000">
                <a:srgbClr val="000054"/>
              </a:gs>
            </a:gsLst>
            <a:lin ang="0" scaled="1"/>
          </a:gradFill>
        </p:spPr>
        <p:txBody>
          <a:bodyPr/>
          <a:lstStyle/>
          <a:p>
            <a:pPr eaLnBrk="1" hangingPunct="1"/>
            <a:r>
              <a:rPr lang="en-US" b="1">
                <a:solidFill>
                  <a:schemeClr val="accent1"/>
                </a:solidFill>
                <a:latin typeface="Tahoma" pitchFamily="-65" charset="0"/>
              </a:rPr>
              <a:t>Accelerating Pace of Change</a:t>
            </a:r>
          </a:p>
        </p:txBody>
      </p:sp>
      <p:sp>
        <p:nvSpPr>
          <p:cNvPr id="76804" name="Text Box 4"/>
          <p:cNvSpPr txBox="1">
            <a:spLocks noChangeArrowheads="1"/>
          </p:cNvSpPr>
          <p:nvPr/>
        </p:nvSpPr>
        <p:spPr bwMode="auto">
          <a:xfrm>
            <a:off x="4038600" y="6324600"/>
            <a:ext cx="4724400" cy="304800"/>
          </a:xfrm>
          <a:prstGeom prst="rect">
            <a:avLst/>
          </a:prstGeom>
          <a:noFill/>
          <a:ln w="12700">
            <a:noFill/>
            <a:miter lim="800000"/>
            <a:headEnd type="none" w="sm" len="sm"/>
            <a:tailEnd type="none" w="sm" len="sm"/>
          </a:ln>
          <a:effectLst/>
        </p:spPr>
        <p:txBody>
          <a:bodyPr>
            <a:prstTxWarp prst="textNoShape">
              <a:avLst/>
            </a:prstTxWarp>
            <a:spAutoFit/>
          </a:bodyPr>
          <a:lstStyle/>
          <a:p>
            <a:pPr algn="r" eaLnBrk="0" hangingPunct="0">
              <a:defRPr/>
            </a:pPr>
            <a:r>
              <a:rPr lang="en-US" sz="1400">
                <a:solidFill>
                  <a:srgbClr val="EAEAEA"/>
                </a:solidFill>
                <a:latin typeface="Arial" pitchFamily="-109" charset="0"/>
              </a:rPr>
              <a:t>SOURCE:  M. Emmi, SCT Corporation</a:t>
            </a:r>
            <a:endParaRPr lang="en-US" sz="1400">
              <a:effectLst>
                <a:outerShdw blurRad="38100" dist="38100" dir="2700000" algn="tl">
                  <a:srgbClr val="000000"/>
                </a:outerShdw>
              </a:effectLst>
              <a:latin typeface="Arial" pitchFamily="-109" charset="0"/>
            </a:endParaRPr>
          </a:p>
        </p:txBody>
      </p:sp>
      <p:sp>
        <p:nvSpPr>
          <p:cNvPr id="18437" name="Line 5"/>
          <p:cNvSpPr>
            <a:spLocks noChangeShapeType="1"/>
          </p:cNvSpPr>
          <p:nvPr/>
        </p:nvSpPr>
        <p:spPr bwMode="auto">
          <a:xfrm>
            <a:off x="153988" y="5240338"/>
            <a:ext cx="8839200" cy="0"/>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76806" name="Text Box 6"/>
          <p:cNvSpPr txBox="1">
            <a:spLocks noChangeArrowheads="1"/>
          </p:cNvSpPr>
          <p:nvPr/>
        </p:nvSpPr>
        <p:spPr bwMode="auto">
          <a:xfrm rot="-5400000">
            <a:off x="1431131" y="5453857"/>
            <a:ext cx="638175"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1500</a:t>
            </a:r>
          </a:p>
        </p:txBody>
      </p:sp>
      <p:sp>
        <p:nvSpPr>
          <p:cNvPr id="76807" name="Text Box 7"/>
          <p:cNvSpPr txBox="1">
            <a:spLocks noChangeArrowheads="1"/>
          </p:cNvSpPr>
          <p:nvPr/>
        </p:nvSpPr>
        <p:spPr bwMode="auto">
          <a:xfrm rot="-5400000">
            <a:off x="7145338" y="5453063"/>
            <a:ext cx="639762"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1980</a:t>
            </a:r>
          </a:p>
        </p:txBody>
      </p:sp>
      <p:sp>
        <p:nvSpPr>
          <p:cNvPr id="76808" name="Text Box 8"/>
          <p:cNvSpPr txBox="1">
            <a:spLocks noChangeArrowheads="1"/>
          </p:cNvSpPr>
          <p:nvPr/>
        </p:nvSpPr>
        <p:spPr bwMode="auto">
          <a:xfrm rot="-5400000">
            <a:off x="7828757" y="5452268"/>
            <a:ext cx="641350" cy="366713"/>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1990</a:t>
            </a:r>
          </a:p>
        </p:txBody>
      </p:sp>
      <p:sp>
        <p:nvSpPr>
          <p:cNvPr id="76809" name="Text Box 9"/>
          <p:cNvSpPr txBox="1">
            <a:spLocks noChangeArrowheads="1"/>
          </p:cNvSpPr>
          <p:nvPr/>
        </p:nvSpPr>
        <p:spPr bwMode="auto">
          <a:xfrm rot="-5400000">
            <a:off x="8350250" y="5451475"/>
            <a:ext cx="665163" cy="366713"/>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2000</a:t>
            </a:r>
          </a:p>
        </p:txBody>
      </p:sp>
      <p:sp>
        <p:nvSpPr>
          <p:cNvPr id="76810" name="Text Box 10"/>
          <p:cNvSpPr txBox="1">
            <a:spLocks noChangeArrowheads="1"/>
          </p:cNvSpPr>
          <p:nvPr/>
        </p:nvSpPr>
        <p:spPr bwMode="auto">
          <a:xfrm rot="-5400000">
            <a:off x="134144" y="5447507"/>
            <a:ext cx="793750" cy="366712"/>
          </a:xfrm>
          <a:prstGeom prst="rect">
            <a:avLst/>
          </a:prstGeom>
          <a:noFill/>
          <a:ln w="12700">
            <a:noFill/>
            <a:miter lim="800000"/>
            <a:headEnd/>
            <a:tailEnd/>
          </a:ln>
        </p:spPr>
        <p:txBody>
          <a:bodyPr anchor="ctr">
            <a:prstTxWarp prst="textNoShape">
              <a:avLst/>
            </a:prstTxWarp>
            <a:spAutoFit/>
          </a:bodyPr>
          <a:lstStyle/>
          <a:p>
            <a:pPr algn="ctr" eaLnBrk="0" hangingPunct="0">
              <a:spcBef>
                <a:spcPct val="50000"/>
              </a:spcBef>
            </a:pPr>
            <a:r>
              <a:rPr lang="en-US">
                <a:solidFill>
                  <a:srgbClr val="EAEAEA"/>
                </a:solidFill>
                <a:latin typeface="Impact" pitchFamily="-65" charset="0"/>
              </a:rPr>
              <a:t>1100</a:t>
            </a:r>
          </a:p>
        </p:txBody>
      </p:sp>
      <p:sp>
        <p:nvSpPr>
          <p:cNvPr id="76811" name="Text Box 11"/>
          <p:cNvSpPr txBox="1">
            <a:spLocks noChangeArrowheads="1"/>
          </p:cNvSpPr>
          <p:nvPr/>
        </p:nvSpPr>
        <p:spPr bwMode="auto">
          <a:xfrm rot="-5400000">
            <a:off x="5847557" y="5452268"/>
            <a:ext cx="641350" cy="366713"/>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1960</a:t>
            </a:r>
          </a:p>
        </p:txBody>
      </p:sp>
      <p:sp>
        <p:nvSpPr>
          <p:cNvPr id="76812" name="Text Box 12"/>
          <p:cNvSpPr txBox="1">
            <a:spLocks noChangeArrowheads="1"/>
          </p:cNvSpPr>
          <p:nvPr/>
        </p:nvSpPr>
        <p:spPr bwMode="auto">
          <a:xfrm rot="-5400000">
            <a:off x="822325" y="5453063"/>
            <a:ext cx="636588"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1300</a:t>
            </a:r>
          </a:p>
        </p:txBody>
      </p:sp>
      <p:sp>
        <p:nvSpPr>
          <p:cNvPr id="18445" name="Line 13"/>
          <p:cNvSpPr>
            <a:spLocks noChangeShapeType="1"/>
          </p:cNvSpPr>
          <p:nvPr/>
        </p:nvSpPr>
        <p:spPr bwMode="auto">
          <a:xfrm>
            <a:off x="2971800" y="819150"/>
            <a:ext cx="0" cy="4341813"/>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18446" name="Line 14"/>
          <p:cNvSpPr>
            <a:spLocks noChangeShapeType="1"/>
          </p:cNvSpPr>
          <p:nvPr/>
        </p:nvSpPr>
        <p:spPr bwMode="auto">
          <a:xfrm>
            <a:off x="5943600" y="838200"/>
            <a:ext cx="0" cy="4341813"/>
          </a:xfrm>
          <a:prstGeom prst="line">
            <a:avLst/>
          </a:prstGeom>
          <a:noFill/>
          <a:ln w="12700">
            <a:solidFill>
              <a:schemeClr val="bg1"/>
            </a:solidFill>
            <a:round/>
            <a:headEnd/>
            <a:tailEnd/>
          </a:ln>
        </p:spPr>
        <p:txBody>
          <a:bodyPr wrap="none" anchor="ctr">
            <a:prstTxWarp prst="textNoShape">
              <a:avLst/>
            </a:prstTxWarp>
          </a:bodyPr>
          <a:lstStyle/>
          <a:p>
            <a:endParaRPr lang="en-US"/>
          </a:p>
        </p:txBody>
      </p:sp>
      <p:sp>
        <p:nvSpPr>
          <p:cNvPr id="76815" name="Text Box 15"/>
          <p:cNvSpPr txBox="1">
            <a:spLocks noChangeArrowheads="1"/>
          </p:cNvSpPr>
          <p:nvPr/>
        </p:nvSpPr>
        <p:spPr bwMode="auto">
          <a:xfrm rot="-5400000">
            <a:off x="2057400" y="5453063"/>
            <a:ext cx="604838"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1700</a:t>
            </a:r>
          </a:p>
        </p:txBody>
      </p:sp>
      <p:sp>
        <p:nvSpPr>
          <p:cNvPr id="76816" name="Text Box 16"/>
          <p:cNvSpPr txBox="1">
            <a:spLocks noChangeArrowheads="1"/>
          </p:cNvSpPr>
          <p:nvPr/>
        </p:nvSpPr>
        <p:spPr bwMode="auto">
          <a:xfrm rot="-5400000">
            <a:off x="2650331" y="5450682"/>
            <a:ext cx="638175"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1880</a:t>
            </a:r>
          </a:p>
        </p:txBody>
      </p:sp>
      <p:sp>
        <p:nvSpPr>
          <p:cNvPr id="76817" name="Text Box 17"/>
          <p:cNvSpPr txBox="1">
            <a:spLocks noChangeArrowheads="1"/>
          </p:cNvSpPr>
          <p:nvPr/>
        </p:nvSpPr>
        <p:spPr bwMode="auto">
          <a:xfrm rot="-5400000">
            <a:off x="3411537" y="5454651"/>
            <a:ext cx="639763"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1900</a:t>
            </a:r>
          </a:p>
        </p:txBody>
      </p:sp>
      <p:sp>
        <p:nvSpPr>
          <p:cNvPr id="76818" name="Text Box 18"/>
          <p:cNvSpPr txBox="1">
            <a:spLocks noChangeArrowheads="1"/>
          </p:cNvSpPr>
          <p:nvPr/>
        </p:nvSpPr>
        <p:spPr bwMode="auto">
          <a:xfrm rot="-5400000">
            <a:off x="4329906" y="5453857"/>
            <a:ext cx="631825"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1920</a:t>
            </a:r>
          </a:p>
        </p:txBody>
      </p:sp>
      <p:sp>
        <p:nvSpPr>
          <p:cNvPr id="76819" name="Text Box 19"/>
          <p:cNvSpPr txBox="1">
            <a:spLocks noChangeArrowheads="1"/>
          </p:cNvSpPr>
          <p:nvPr/>
        </p:nvSpPr>
        <p:spPr bwMode="auto">
          <a:xfrm rot="-5400000">
            <a:off x="5091906" y="5449095"/>
            <a:ext cx="631825"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1940</a:t>
            </a:r>
          </a:p>
        </p:txBody>
      </p:sp>
      <p:sp>
        <p:nvSpPr>
          <p:cNvPr id="76820" name="Text Box 20"/>
          <p:cNvSpPr txBox="1">
            <a:spLocks noChangeArrowheads="1"/>
          </p:cNvSpPr>
          <p:nvPr/>
        </p:nvSpPr>
        <p:spPr bwMode="auto">
          <a:xfrm rot="-5400000">
            <a:off x="6552406" y="5450682"/>
            <a:ext cx="606425" cy="366712"/>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a:solidFill>
                  <a:srgbClr val="EAEAEA"/>
                </a:solidFill>
                <a:latin typeface="Impact" pitchFamily="-65" charset="0"/>
              </a:rPr>
              <a:t>1970</a:t>
            </a:r>
          </a:p>
        </p:txBody>
      </p:sp>
      <p:sp>
        <p:nvSpPr>
          <p:cNvPr id="76821" name="Rectangle 21"/>
          <p:cNvSpPr>
            <a:spLocks noChangeArrowheads="1"/>
          </p:cNvSpPr>
          <p:nvPr/>
        </p:nvSpPr>
        <p:spPr bwMode="auto">
          <a:xfrm>
            <a:off x="228600" y="1752600"/>
            <a:ext cx="2476500" cy="762000"/>
          </a:xfrm>
          <a:prstGeom prst="rect">
            <a:avLst/>
          </a:prstGeom>
          <a:noFill/>
          <a:ln w="9525">
            <a:noFill/>
            <a:miter lim="800000"/>
            <a:headEnd/>
            <a:tailEnd/>
          </a:ln>
        </p:spPr>
        <p:txBody>
          <a:bodyPr>
            <a:prstTxWarp prst="textNoShape">
              <a:avLst/>
            </a:prstTxWarp>
          </a:bodyPr>
          <a:lstStyle/>
          <a:p>
            <a:pPr algn="ctr" eaLnBrk="0" hangingPunct="0"/>
            <a:r>
              <a:rPr lang="en-US" dirty="0">
                <a:solidFill>
                  <a:srgbClr val="EAEAEA"/>
                </a:solidFill>
                <a:latin typeface="Impact" pitchFamily="-65" charset="0"/>
              </a:rPr>
              <a:t>Agricultural</a:t>
            </a:r>
          </a:p>
          <a:p>
            <a:pPr algn="ctr" eaLnBrk="0" hangingPunct="0"/>
            <a:r>
              <a:rPr lang="en-US" dirty="0">
                <a:solidFill>
                  <a:srgbClr val="EAEAEA"/>
                </a:solidFill>
                <a:latin typeface="Impact" pitchFamily="-65" charset="0"/>
              </a:rPr>
              <a:t>Age</a:t>
            </a:r>
            <a:endParaRPr lang="en-US" sz="1600" dirty="0">
              <a:solidFill>
                <a:srgbClr val="EAEAEA"/>
              </a:solidFill>
            </a:endParaRPr>
          </a:p>
        </p:txBody>
      </p:sp>
      <p:sp>
        <p:nvSpPr>
          <p:cNvPr id="76822" name="Rectangle 22"/>
          <p:cNvSpPr>
            <a:spLocks noChangeArrowheads="1"/>
          </p:cNvSpPr>
          <p:nvPr/>
        </p:nvSpPr>
        <p:spPr bwMode="auto">
          <a:xfrm>
            <a:off x="3314700" y="1295400"/>
            <a:ext cx="2476500" cy="762000"/>
          </a:xfrm>
          <a:prstGeom prst="rect">
            <a:avLst/>
          </a:prstGeom>
          <a:noFill/>
          <a:ln w="9525">
            <a:noFill/>
            <a:miter lim="800000"/>
            <a:headEnd/>
            <a:tailEnd/>
          </a:ln>
        </p:spPr>
        <p:txBody>
          <a:bodyPr>
            <a:prstTxWarp prst="textNoShape">
              <a:avLst/>
            </a:prstTxWarp>
          </a:bodyPr>
          <a:lstStyle/>
          <a:p>
            <a:pPr algn="ctr" eaLnBrk="0" hangingPunct="0"/>
            <a:r>
              <a:rPr lang="en-US">
                <a:solidFill>
                  <a:srgbClr val="EAEAEA"/>
                </a:solidFill>
                <a:latin typeface="Impact" pitchFamily="-65" charset="0"/>
              </a:rPr>
              <a:t>Industrial</a:t>
            </a:r>
          </a:p>
          <a:p>
            <a:pPr algn="ctr" eaLnBrk="0" hangingPunct="0"/>
            <a:r>
              <a:rPr lang="en-US">
                <a:solidFill>
                  <a:srgbClr val="EAEAEA"/>
                </a:solidFill>
                <a:latin typeface="Impact" pitchFamily="-65" charset="0"/>
              </a:rPr>
              <a:t>Age</a:t>
            </a:r>
            <a:endParaRPr lang="en-US" b="1">
              <a:solidFill>
                <a:srgbClr val="EAEAEA"/>
              </a:solidFill>
              <a:latin typeface="Impact" pitchFamily="-65" charset="0"/>
            </a:endParaRPr>
          </a:p>
        </p:txBody>
      </p:sp>
      <p:sp>
        <p:nvSpPr>
          <p:cNvPr id="76823" name="Freeform 23"/>
          <p:cNvSpPr>
            <a:spLocks/>
          </p:cNvSpPr>
          <p:nvPr/>
        </p:nvSpPr>
        <p:spPr bwMode="auto">
          <a:xfrm>
            <a:off x="153988" y="4746625"/>
            <a:ext cx="2841625" cy="488950"/>
          </a:xfrm>
          <a:custGeom>
            <a:avLst/>
            <a:gdLst>
              <a:gd name="T0" fmla="*/ 0 w 1790"/>
              <a:gd name="T1" fmla="*/ 2147483647 h 308"/>
              <a:gd name="T2" fmla="*/ 2147483647 w 1790"/>
              <a:gd name="T3" fmla="*/ 0 h 308"/>
              <a:gd name="T4" fmla="*/ 0 60000 65536"/>
              <a:gd name="T5" fmla="*/ 0 60000 65536"/>
              <a:gd name="T6" fmla="*/ 0 w 1790"/>
              <a:gd name="T7" fmla="*/ 0 h 308"/>
              <a:gd name="T8" fmla="*/ 1790 w 1790"/>
              <a:gd name="T9" fmla="*/ 308 h 308"/>
            </a:gdLst>
            <a:ahLst/>
            <a:cxnLst>
              <a:cxn ang="T4">
                <a:pos x="T0" y="T1"/>
              </a:cxn>
              <a:cxn ang="T5">
                <a:pos x="T2" y="T3"/>
              </a:cxn>
            </a:cxnLst>
            <a:rect l="T6" t="T7" r="T8" b="T9"/>
            <a:pathLst>
              <a:path w="1790" h="308">
                <a:moveTo>
                  <a:pt x="0" y="308"/>
                </a:moveTo>
                <a:lnTo>
                  <a:pt x="1790" y="0"/>
                </a:lnTo>
              </a:path>
            </a:pathLst>
          </a:custGeom>
          <a:noFill/>
          <a:ln w="57150">
            <a:solidFill>
              <a:srgbClr val="FFFF00"/>
            </a:solidFill>
            <a:round/>
            <a:headEnd/>
            <a:tailEnd/>
          </a:ln>
        </p:spPr>
        <p:txBody>
          <a:bodyPr wrap="none" anchor="ctr">
            <a:prstTxWarp prst="textNoShape">
              <a:avLst/>
            </a:prstTxWarp>
          </a:bodyPr>
          <a:lstStyle/>
          <a:p>
            <a:endParaRPr lang="en-US"/>
          </a:p>
        </p:txBody>
      </p:sp>
      <p:sp>
        <p:nvSpPr>
          <p:cNvPr id="76824" name="Freeform 24"/>
          <p:cNvSpPr>
            <a:spLocks/>
          </p:cNvSpPr>
          <p:nvPr/>
        </p:nvSpPr>
        <p:spPr bwMode="auto">
          <a:xfrm>
            <a:off x="2971800" y="3603625"/>
            <a:ext cx="3194050" cy="1143000"/>
          </a:xfrm>
          <a:custGeom>
            <a:avLst/>
            <a:gdLst>
              <a:gd name="T0" fmla="*/ 0 w 2012"/>
              <a:gd name="T1" fmla="*/ 2147483647 h 720"/>
              <a:gd name="T2" fmla="*/ 2147483647 w 2012"/>
              <a:gd name="T3" fmla="*/ 0 h 720"/>
              <a:gd name="T4" fmla="*/ 0 60000 65536"/>
              <a:gd name="T5" fmla="*/ 0 60000 65536"/>
              <a:gd name="T6" fmla="*/ 0 w 2012"/>
              <a:gd name="T7" fmla="*/ 0 h 720"/>
              <a:gd name="T8" fmla="*/ 2012 w 2012"/>
              <a:gd name="T9" fmla="*/ 720 h 720"/>
            </a:gdLst>
            <a:ahLst/>
            <a:cxnLst>
              <a:cxn ang="T4">
                <a:pos x="T0" y="T1"/>
              </a:cxn>
              <a:cxn ang="T5">
                <a:pos x="T2" y="T3"/>
              </a:cxn>
            </a:cxnLst>
            <a:rect l="T6" t="T7" r="T8" b="T9"/>
            <a:pathLst>
              <a:path w="2012" h="720">
                <a:moveTo>
                  <a:pt x="0" y="720"/>
                </a:moveTo>
                <a:lnTo>
                  <a:pt x="2012" y="0"/>
                </a:lnTo>
              </a:path>
            </a:pathLst>
          </a:custGeom>
          <a:noFill/>
          <a:ln w="57150">
            <a:solidFill>
              <a:srgbClr val="FFFF00"/>
            </a:solidFill>
            <a:round/>
            <a:headEnd/>
            <a:tailEnd/>
          </a:ln>
        </p:spPr>
        <p:txBody>
          <a:bodyPr wrap="none" anchor="ctr">
            <a:prstTxWarp prst="textNoShape">
              <a:avLst/>
            </a:prstTxWarp>
          </a:bodyPr>
          <a:lstStyle/>
          <a:p>
            <a:endParaRPr lang="en-US"/>
          </a:p>
        </p:txBody>
      </p:sp>
      <p:sp>
        <p:nvSpPr>
          <p:cNvPr id="76825" name="Freeform 25"/>
          <p:cNvSpPr>
            <a:spLocks/>
          </p:cNvSpPr>
          <p:nvPr/>
        </p:nvSpPr>
        <p:spPr bwMode="auto">
          <a:xfrm>
            <a:off x="6154738" y="1231900"/>
            <a:ext cx="2643187" cy="2386013"/>
          </a:xfrm>
          <a:custGeom>
            <a:avLst/>
            <a:gdLst>
              <a:gd name="T0" fmla="*/ 0 w 1665"/>
              <a:gd name="T1" fmla="*/ 2147483647 h 1503"/>
              <a:gd name="T2" fmla="*/ 2147483647 w 1665"/>
              <a:gd name="T3" fmla="*/ 0 h 1503"/>
              <a:gd name="T4" fmla="*/ 0 60000 65536"/>
              <a:gd name="T5" fmla="*/ 0 60000 65536"/>
              <a:gd name="T6" fmla="*/ 0 w 1665"/>
              <a:gd name="T7" fmla="*/ 0 h 1503"/>
              <a:gd name="T8" fmla="*/ 1665 w 1665"/>
              <a:gd name="T9" fmla="*/ 1503 h 1503"/>
            </a:gdLst>
            <a:ahLst/>
            <a:cxnLst>
              <a:cxn ang="T4">
                <a:pos x="T0" y="T1"/>
              </a:cxn>
              <a:cxn ang="T5">
                <a:pos x="T2" y="T3"/>
              </a:cxn>
            </a:cxnLst>
            <a:rect l="T6" t="T7" r="T8" b="T9"/>
            <a:pathLst>
              <a:path w="1665" h="1503">
                <a:moveTo>
                  <a:pt x="0" y="1503"/>
                </a:moveTo>
                <a:lnTo>
                  <a:pt x="1665" y="0"/>
                </a:lnTo>
              </a:path>
            </a:pathLst>
          </a:custGeom>
          <a:noFill/>
          <a:ln w="57150">
            <a:solidFill>
              <a:srgbClr val="FFFF00"/>
            </a:solidFill>
            <a:round/>
            <a:headEnd/>
            <a:tailEnd type="stealth" w="med" len="med"/>
          </a:ln>
        </p:spPr>
        <p:txBody>
          <a:bodyPr wrap="none" anchor="ctr">
            <a:prstTxWarp prst="textNoShape">
              <a:avLst/>
            </a:prstTxWarp>
          </a:bodyPr>
          <a:lstStyle/>
          <a:p>
            <a:endParaRPr lang="en-US"/>
          </a:p>
        </p:txBody>
      </p:sp>
      <p:pic>
        <p:nvPicPr>
          <p:cNvPr id="76826" name="Picture 26" descr="agri4"/>
          <p:cNvPicPr>
            <a:picLocks noChangeAspect="1" noChangeArrowheads="1"/>
          </p:cNvPicPr>
          <p:nvPr/>
        </p:nvPicPr>
        <p:blipFill>
          <a:blip r:embed="rId4"/>
          <a:srcRect/>
          <a:stretch>
            <a:fillRect/>
          </a:stretch>
        </p:blipFill>
        <p:spPr bwMode="auto">
          <a:xfrm>
            <a:off x="76200" y="2743200"/>
            <a:ext cx="2743200" cy="2286000"/>
          </a:xfrm>
          <a:prstGeom prst="rect">
            <a:avLst/>
          </a:prstGeom>
          <a:noFill/>
          <a:ln w="9525">
            <a:noFill/>
            <a:miter lim="800000"/>
            <a:headEnd/>
            <a:tailEnd/>
          </a:ln>
        </p:spPr>
      </p:pic>
      <p:pic>
        <p:nvPicPr>
          <p:cNvPr id="76827" name="Picture 27" descr="indust4"/>
          <p:cNvPicPr>
            <a:picLocks noChangeAspect="1" noChangeArrowheads="1"/>
          </p:cNvPicPr>
          <p:nvPr/>
        </p:nvPicPr>
        <p:blipFill>
          <a:blip r:embed="rId5"/>
          <a:srcRect/>
          <a:stretch>
            <a:fillRect/>
          </a:stretch>
        </p:blipFill>
        <p:spPr bwMode="auto">
          <a:xfrm>
            <a:off x="3200400" y="2286000"/>
            <a:ext cx="2743200" cy="2286000"/>
          </a:xfrm>
          <a:prstGeom prst="rect">
            <a:avLst/>
          </a:prstGeom>
          <a:noFill/>
          <a:ln w="9525">
            <a:noFill/>
            <a:miter lim="800000"/>
            <a:headEnd/>
            <a:tailEnd/>
          </a:ln>
        </p:spPr>
      </p:pic>
      <p:pic>
        <p:nvPicPr>
          <p:cNvPr id="76828" name="Picture 28" descr="info2"/>
          <p:cNvPicPr>
            <a:picLocks noChangeAspect="1" noChangeArrowheads="1"/>
          </p:cNvPicPr>
          <p:nvPr/>
        </p:nvPicPr>
        <p:blipFill>
          <a:blip r:embed="rId6"/>
          <a:srcRect/>
          <a:stretch>
            <a:fillRect/>
          </a:stretch>
        </p:blipFill>
        <p:spPr bwMode="auto">
          <a:xfrm>
            <a:off x="6324600" y="1828800"/>
            <a:ext cx="2743200" cy="2286000"/>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23813" y="2760664"/>
            <a:ext cx="2947986" cy="2222500"/>
          </a:xfrm>
          <a:prstGeom prst="rect">
            <a:avLst/>
          </a:prstGeom>
        </p:spPr>
      </p:pic>
      <p:pic>
        <p:nvPicPr>
          <p:cNvPr id="3" name="Picture 2"/>
          <p:cNvPicPr>
            <a:picLocks noChangeAspect="1"/>
          </p:cNvPicPr>
          <p:nvPr/>
        </p:nvPicPr>
        <p:blipFill>
          <a:blip r:embed="rId8"/>
          <a:stretch>
            <a:fillRect/>
          </a:stretch>
        </p:blipFill>
        <p:spPr>
          <a:xfrm>
            <a:off x="6351588" y="1846263"/>
            <a:ext cx="2716211" cy="2273300"/>
          </a:xfrm>
          <a:prstGeom prst="rect">
            <a:avLst/>
          </a:prstGeom>
        </p:spPr>
      </p:pic>
      <p:pic>
        <p:nvPicPr>
          <p:cNvPr id="4" name="Picture 3"/>
          <p:cNvPicPr>
            <a:picLocks noChangeAspect="1"/>
          </p:cNvPicPr>
          <p:nvPr/>
        </p:nvPicPr>
        <p:blipFill>
          <a:blip r:embed="rId9"/>
          <a:stretch>
            <a:fillRect/>
          </a:stretch>
        </p:blipFill>
        <p:spPr>
          <a:xfrm>
            <a:off x="3013075" y="2286000"/>
            <a:ext cx="2954338" cy="2697164"/>
          </a:xfrm>
          <a:prstGeom prst="rect">
            <a:avLst/>
          </a:prstGeom>
        </p:spPr>
      </p:pic>
    </p:spTree>
    <p:custDataLst>
      <p:tags r:id="rId1"/>
    </p:custData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wipe(left)">
                                      <p:cBhvr>
                                        <p:cTn id="7" dur="500"/>
                                        <p:tgtEl>
                                          <p:spTgt spid="7680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6821"/>
                                        </p:tgtEl>
                                        <p:attrNameLst>
                                          <p:attrName>style.visibility</p:attrName>
                                        </p:attrNameLst>
                                      </p:cBhvr>
                                      <p:to>
                                        <p:strVal val="visible"/>
                                      </p:to>
                                    </p:set>
                                    <p:anim calcmode="lin" valueType="num">
                                      <p:cBhvr additive="base">
                                        <p:cTn id="11" dur="500" fill="hold"/>
                                        <p:tgtEl>
                                          <p:spTgt spid="76821"/>
                                        </p:tgtEl>
                                        <p:attrNameLst>
                                          <p:attrName>ppt_x</p:attrName>
                                        </p:attrNameLst>
                                      </p:cBhvr>
                                      <p:tavLst>
                                        <p:tav tm="0">
                                          <p:val>
                                            <p:strVal val="0-#ppt_w/2"/>
                                          </p:val>
                                        </p:tav>
                                        <p:tav tm="100000">
                                          <p:val>
                                            <p:strVal val="#ppt_x"/>
                                          </p:val>
                                        </p:tav>
                                      </p:tavLst>
                                    </p:anim>
                                    <p:anim calcmode="lin" valueType="num">
                                      <p:cBhvr additive="base">
                                        <p:cTn id="12" dur="500" fill="hold"/>
                                        <p:tgtEl>
                                          <p:spTgt spid="7682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76810"/>
                                        </p:tgtEl>
                                        <p:attrNameLst>
                                          <p:attrName>style.visibility</p:attrName>
                                        </p:attrNameLst>
                                      </p:cBhvr>
                                      <p:to>
                                        <p:strVal val="visible"/>
                                      </p:to>
                                    </p:set>
                                    <p:animEffect transition="in" filter="dissolve">
                                      <p:cBhvr>
                                        <p:cTn id="16" dur="500"/>
                                        <p:tgtEl>
                                          <p:spTgt spid="76810"/>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76812"/>
                                        </p:tgtEl>
                                        <p:attrNameLst>
                                          <p:attrName>style.visibility</p:attrName>
                                        </p:attrNameLst>
                                      </p:cBhvr>
                                      <p:to>
                                        <p:strVal val="visible"/>
                                      </p:to>
                                    </p:set>
                                    <p:animEffect transition="in" filter="dissolve">
                                      <p:cBhvr>
                                        <p:cTn id="20" dur="500"/>
                                        <p:tgtEl>
                                          <p:spTgt spid="76812"/>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76806"/>
                                        </p:tgtEl>
                                        <p:attrNameLst>
                                          <p:attrName>style.visibility</p:attrName>
                                        </p:attrNameLst>
                                      </p:cBhvr>
                                      <p:to>
                                        <p:strVal val="visible"/>
                                      </p:to>
                                    </p:set>
                                    <p:animEffect transition="in" filter="dissolve">
                                      <p:cBhvr>
                                        <p:cTn id="24" dur="500"/>
                                        <p:tgtEl>
                                          <p:spTgt spid="76806"/>
                                        </p:tgtEl>
                                      </p:cBhvr>
                                    </p:animEffect>
                                  </p:childTnLst>
                                </p:cTn>
                              </p:par>
                            </p:childTnLst>
                          </p:cTn>
                        </p:par>
                        <p:par>
                          <p:cTn id="25" fill="hold">
                            <p:stCondLst>
                              <p:cond delay="2500"/>
                            </p:stCondLst>
                            <p:childTnLst>
                              <p:par>
                                <p:cTn id="26" presetID="9" presetClass="entr" presetSubtype="0" fill="hold" grpId="0" nodeType="afterEffect">
                                  <p:stCondLst>
                                    <p:cond delay="0"/>
                                  </p:stCondLst>
                                  <p:childTnLst>
                                    <p:set>
                                      <p:cBhvr>
                                        <p:cTn id="27" dur="1" fill="hold">
                                          <p:stCondLst>
                                            <p:cond delay="0"/>
                                          </p:stCondLst>
                                        </p:cTn>
                                        <p:tgtEl>
                                          <p:spTgt spid="76815"/>
                                        </p:tgtEl>
                                        <p:attrNameLst>
                                          <p:attrName>style.visibility</p:attrName>
                                        </p:attrNameLst>
                                      </p:cBhvr>
                                      <p:to>
                                        <p:strVal val="visible"/>
                                      </p:to>
                                    </p:set>
                                    <p:animEffect transition="in" filter="dissolve">
                                      <p:cBhvr>
                                        <p:cTn id="28" dur="500"/>
                                        <p:tgtEl>
                                          <p:spTgt spid="76815"/>
                                        </p:tgtEl>
                                      </p:cBhvr>
                                    </p:animEffect>
                                  </p:childTnLst>
                                </p:cTn>
                              </p:par>
                            </p:childTnLst>
                          </p:cTn>
                        </p:par>
                        <p:par>
                          <p:cTn id="29" fill="hold">
                            <p:stCondLst>
                              <p:cond delay="3000"/>
                            </p:stCondLst>
                            <p:childTnLst>
                              <p:par>
                                <p:cTn id="30" presetID="9" presetClass="entr" presetSubtype="0" fill="hold" grpId="0" nodeType="afterEffect">
                                  <p:stCondLst>
                                    <p:cond delay="0"/>
                                  </p:stCondLst>
                                  <p:childTnLst>
                                    <p:set>
                                      <p:cBhvr>
                                        <p:cTn id="31" dur="1" fill="hold">
                                          <p:stCondLst>
                                            <p:cond delay="0"/>
                                          </p:stCondLst>
                                        </p:cTn>
                                        <p:tgtEl>
                                          <p:spTgt spid="76816"/>
                                        </p:tgtEl>
                                        <p:attrNameLst>
                                          <p:attrName>style.visibility</p:attrName>
                                        </p:attrNameLst>
                                      </p:cBhvr>
                                      <p:to>
                                        <p:strVal val="visible"/>
                                      </p:to>
                                    </p:set>
                                    <p:animEffect transition="in" filter="dissolve">
                                      <p:cBhvr>
                                        <p:cTn id="32" dur="500"/>
                                        <p:tgtEl>
                                          <p:spTgt spid="76816"/>
                                        </p:tgtEl>
                                      </p:cBhvr>
                                    </p:animEffect>
                                  </p:childTnLst>
                                </p:cTn>
                              </p:par>
                            </p:childTnLst>
                          </p:cTn>
                        </p:par>
                        <p:par>
                          <p:cTn id="33" fill="hold">
                            <p:stCondLst>
                              <p:cond delay="3500"/>
                            </p:stCondLst>
                            <p:childTnLst>
                              <p:par>
                                <p:cTn id="34" presetID="9" presetClass="entr" presetSubtype="0" fill="hold" nodeType="afterEffect">
                                  <p:stCondLst>
                                    <p:cond delay="0"/>
                                  </p:stCondLst>
                                  <p:childTnLst>
                                    <p:set>
                                      <p:cBhvr>
                                        <p:cTn id="35" dur="1" fill="hold">
                                          <p:stCondLst>
                                            <p:cond delay="0"/>
                                          </p:stCondLst>
                                        </p:cTn>
                                        <p:tgtEl>
                                          <p:spTgt spid="76826"/>
                                        </p:tgtEl>
                                        <p:attrNameLst>
                                          <p:attrName>style.visibility</p:attrName>
                                        </p:attrNameLst>
                                      </p:cBhvr>
                                      <p:to>
                                        <p:strVal val="visible"/>
                                      </p:to>
                                    </p:set>
                                    <p:animEffect transition="in" filter="dissolve">
                                      <p:cBhvr>
                                        <p:cTn id="36" dur="500"/>
                                        <p:tgtEl>
                                          <p:spTgt spid="76826"/>
                                        </p:tgtEl>
                                      </p:cBhvr>
                                    </p:animEffect>
                                  </p:childTnLst>
                                </p:cTn>
                              </p:par>
                            </p:childTnLst>
                          </p:cTn>
                        </p:par>
                        <p:par>
                          <p:cTn id="37" fill="hold">
                            <p:stCondLst>
                              <p:cond delay="4000"/>
                            </p:stCondLst>
                            <p:childTnLst>
                              <p:par>
                                <p:cTn id="38" presetID="2" presetClass="entr" presetSubtype="8" fill="hold" grpId="0" nodeType="afterEffect">
                                  <p:stCondLst>
                                    <p:cond delay="1000"/>
                                  </p:stCondLst>
                                  <p:childTnLst>
                                    <p:set>
                                      <p:cBhvr>
                                        <p:cTn id="39" dur="1" fill="hold">
                                          <p:stCondLst>
                                            <p:cond delay="0"/>
                                          </p:stCondLst>
                                        </p:cTn>
                                        <p:tgtEl>
                                          <p:spTgt spid="76822"/>
                                        </p:tgtEl>
                                        <p:attrNameLst>
                                          <p:attrName>style.visibility</p:attrName>
                                        </p:attrNameLst>
                                      </p:cBhvr>
                                      <p:to>
                                        <p:strVal val="visible"/>
                                      </p:to>
                                    </p:set>
                                    <p:anim calcmode="lin" valueType="num">
                                      <p:cBhvr additive="base">
                                        <p:cTn id="40" dur="500" fill="hold"/>
                                        <p:tgtEl>
                                          <p:spTgt spid="76822"/>
                                        </p:tgtEl>
                                        <p:attrNameLst>
                                          <p:attrName>ppt_x</p:attrName>
                                        </p:attrNameLst>
                                      </p:cBhvr>
                                      <p:tavLst>
                                        <p:tav tm="0">
                                          <p:val>
                                            <p:strVal val="0-#ppt_w/2"/>
                                          </p:val>
                                        </p:tav>
                                        <p:tav tm="100000">
                                          <p:val>
                                            <p:strVal val="#ppt_x"/>
                                          </p:val>
                                        </p:tav>
                                      </p:tavLst>
                                    </p:anim>
                                    <p:anim calcmode="lin" valueType="num">
                                      <p:cBhvr additive="base">
                                        <p:cTn id="41" dur="500" fill="hold"/>
                                        <p:tgtEl>
                                          <p:spTgt spid="76822"/>
                                        </p:tgtEl>
                                        <p:attrNameLst>
                                          <p:attrName>ppt_y</p:attrName>
                                        </p:attrNameLst>
                                      </p:cBhvr>
                                      <p:tavLst>
                                        <p:tav tm="0">
                                          <p:val>
                                            <p:strVal val="#ppt_y"/>
                                          </p:val>
                                        </p:tav>
                                        <p:tav tm="100000">
                                          <p:val>
                                            <p:strVal val="#ppt_y"/>
                                          </p:val>
                                        </p:tav>
                                      </p:tavLst>
                                    </p:anim>
                                  </p:childTnLst>
                                </p:cTn>
                              </p:par>
                            </p:childTnLst>
                          </p:cTn>
                        </p:par>
                        <p:par>
                          <p:cTn id="42" fill="hold">
                            <p:stCondLst>
                              <p:cond delay="5500"/>
                            </p:stCondLst>
                            <p:childTnLst>
                              <p:par>
                                <p:cTn id="43" presetID="9" presetClass="entr" presetSubtype="0" fill="hold" grpId="0" nodeType="afterEffect">
                                  <p:stCondLst>
                                    <p:cond delay="0"/>
                                  </p:stCondLst>
                                  <p:childTnLst>
                                    <p:set>
                                      <p:cBhvr>
                                        <p:cTn id="44" dur="1" fill="hold">
                                          <p:stCondLst>
                                            <p:cond delay="0"/>
                                          </p:stCondLst>
                                        </p:cTn>
                                        <p:tgtEl>
                                          <p:spTgt spid="76817"/>
                                        </p:tgtEl>
                                        <p:attrNameLst>
                                          <p:attrName>style.visibility</p:attrName>
                                        </p:attrNameLst>
                                      </p:cBhvr>
                                      <p:to>
                                        <p:strVal val="visible"/>
                                      </p:to>
                                    </p:set>
                                    <p:animEffect transition="in" filter="dissolve">
                                      <p:cBhvr>
                                        <p:cTn id="45" dur="500"/>
                                        <p:tgtEl>
                                          <p:spTgt spid="76817"/>
                                        </p:tgtEl>
                                      </p:cBhvr>
                                    </p:animEffect>
                                  </p:childTnLst>
                                </p:cTn>
                              </p:par>
                            </p:childTnLst>
                          </p:cTn>
                        </p:par>
                        <p:par>
                          <p:cTn id="46" fill="hold">
                            <p:stCondLst>
                              <p:cond delay="6000"/>
                            </p:stCondLst>
                            <p:childTnLst>
                              <p:par>
                                <p:cTn id="47" presetID="9" presetClass="entr" presetSubtype="0" fill="hold" grpId="0" nodeType="afterEffect">
                                  <p:stCondLst>
                                    <p:cond delay="0"/>
                                  </p:stCondLst>
                                  <p:childTnLst>
                                    <p:set>
                                      <p:cBhvr>
                                        <p:cTn id="48" dur="1" fill="hold">
                                          <p:stCondLst>
                                            <p:cond delay="0"/>
                                          </p:stCondLst>
                                        </p:cTn>
                                        <p:tgtEl>
                                          <p:spTgt spid="76818"/>
                                        </p:tgtEl>
                                        <p:attrNameLst>
                                          <p:attrName>style.visibility</p:attrName>
                                        </p:attrNameLst>
                                      </p:cBhvr>
                                      <p:to>
                                        <p:strVal val="visible"/>
                                      </p:to>
                                    </p:set>
                                    <p:animEffect transition="in" filter="dissolve">
                                      <p:cBhvr>
                                        <p:cTn id="49" dur="500"/>
                                        <p:tgtEl>
                                          <p:spTgt spid="76818"/>
                                        </p:tgtEl>
                                      </p:cBhvr>
                                    </p:animEffect>
                                  </p:childTnLst>
                                </p:cTn>
                              </p:par>
                            </p:childTnLst>
                          </p:cTn>
                        </p:par>
                        <p:par>
                          <p:cTn id="50" fill="hold">
                            <p:stCondLst>
                              <p:cond delay="6500"/>
                            </p:stCondLst>
                            <p:childTnLst>
                              <p:par>
                                <p:cTn id="51" presetID="9" presetClass="entr" presetSubtype="0" fill="hold" grpId="0" nodeType="afterEffect">
                                  <p:stCondLst>
                                    <p:cond delay="0"/>
                                  </p:stCondLst>
                                  <p:childTnLst>
                                    <p:set>
                                      <p:cBhvr>
                                        <p:cTn id="52" dur="1" fill="hold">
                                          <p:stCondLst>
                                            <p:cond delay="0"/>
                                          </p:stCondLst>
                                        </p:cTn>
                                        <p:tgtEl>
                                          <p:spTgt spid="76819"/>
                                        </p:tgtEl>
                                        <p:attrNameLst>
                                          <p:attrName>style.visibility</p:attrName>
                                        </p:attrNameLst>
                                      </p:cBhvr>
                                      <p:to>
                                        <p:strVal val="visible"/>
                                      </p:to>
                                    </p:set>
                                    <p:animEffect transition="in" filter="dissolve">
                                      <p:cBhvr>
                                        <p:cTn id="53" dur="500"/>
                                        <p:tgtEl>
                                          <p:spTgt spid="76819"/>
                                        </p:tgtEl>
                                      </p:cBhvr>
                                    </p:animEffect>
                                  </p:childTnLst>
                                </p:cTn>
                              </p:par>
                            </p:childTnLst>
                          </p:cTn>
                        </p:par>
                        <p:par>
                          <p:cTn id="54" fill="hold">
                            <p:stCondLst>
                              <p:cond delay="7000"/>
                            </p:stCondLst>
                            <p:childTnLst>
                              <p:par>
                                <p:cTn id="55" presetID="9" presetClass="entr" presetSubtype="0" fill="hold" grpId="0" nodeType="afterEffect">
                                  <p:stCondLst>
                                    <p:cond delay="0"/>
                                  </p:stCondLst>
                                  <p:childTnLst>
                                    <p:set>
                                      <p:cBhvr>
                                        <p:cTn id="56" dur="1" fill="hold">
                                          <p:stCondLst>
                                            <p:cond delay="0"/>
                                          </p:stCondLst>
                                        </p:cTn>
                                        <p:tgtEl>
                                          <p:spTgt spid="76811"/>
                                        </p:tgtEl>
                                        <p:attrNameLst>
                                          <p:attrName>style.visibility</p:attrName>
                                        </p:attrNameLst>
                                      </p:cBhvr>
                                      <p:to>
                                        <p:strVal val="visible"/>
                                      </p:to>
                                    </p:set>
                                    <p:animEffect transition="in" filter="dissolve">
                                      <p:cBhvr>
                                        <p:cTn id="57" dur="500"/>
                                        <p:tgtEl>
                                          <p:spTgt spid="76811"/>
                                        </p:tgtEl>
                                      </p:cBhvr>
                                    </p:animEffect>
                                  </p:childTnLst>
                                </p:cTn>
                              </p:par>
                            </p:childTnLst>
                          </p:cTn>
                        </p:par>
                        <p:par>
                          <p:cTn id="58" fill="hold">
                            <p:stCondLst>
                              <p:cond delay="7500"/>
                            </p:stCondLst>
                            <p:childTnLst>
                              <p:par>
                                <p:cTn id="59" presetID="9" presetClass="entr" presetSubtype="0" fill="hold" nodeType="afterEffect">
                                  <p:stCondLst>
                                    <p:cond delay="0"/>
                                  </p:stCondLst>
                                  <p:childTnLst>
                                    <p:set>
                                      <p:cBhvr>
                                        <p:cTn id="60" dur="1" fill="hold">
                                          <p:stCondLst>
                                            <p:cond delay="0"/>
                                          </p:stCondLst>
                                        </p:cTn>
                                        <p:tgtEl>
                                          <p:spTgt spid="76827"/>
                                        </p:tgtEl>
                                        <p:attrNameLst>
                                          <p:attrName>style.visibility</p:attrName>
                                        </p:attrNameLst>
                                      </p:cBhvr>
                                      <p:to>
                                        <p:strVal val="visible"/>
                                      </p:to>
                                    </p:set>
                                    <p:animEffect transition="in" filter="dissolve">
                                      <p:cBhvr>
                                        <p:cTn id="61" dur="500"/>
                                        <p:tgtEl>
                                          <p:spTgt spid="76827"/>
                                        </p:tgtEl>
                                      </p:cBhvr>
                                    </p:animEffect>
                                  </p:childTnLst>
                                </p:cTn>
                              </p:par>
                            </p:childTnLst>
                          </p:cTn>
                        </p:par>
                        <p:par>
                          <p:cTn id="62" fill="hold">
                            <p:stCondLst>
                              <p:cond delay="8000"/>
                            </p:stCondLst>
                            <p:childTnLst>
                              <p:par>
                                <p:cTn id="63" presetID="2" presetClass="entr" presetSubtype="8" fill="hold" grpId="0" nodeType="afterEffect">
                                  <p:stCondLst>
                                    <p:cond delay="0"/>
                                  </p:stCondLst>
                                  <p:childTnLst>
                                    <p:set>
                                      <p:cBhvr>
                                        <p:cTn id="64" dur="1" fill="hold">
                                          <p:stCondLst>
                                            <p:cond delay="0"/>
                                          </p:stCondLst>
                                        </p:cTn>
                                        <p:tgtEl>
                                          <p:spTgt spid="76802"/>
                                        </p:tgtEl>
                                        <p:attrNameLst>
                                          <p:attrName>style.visibility</p:attrName>
                                        </p:attrNameLst>
                                      </p:cBhvr>
                                      <p:to>
                                        <p:strVal val="visible"/>
                                      </p:to>
                                    </p:set>
                                    <p:anim calcmode="lin" valueType="num">
                                      <p:cBhvr additive="base">
                                        <p:cTn id="65" dur="500" fill="hold"/>
                                        <p:tgtEl>
                                          <p:spTgt spid="76802"/>
                                        </p:tgtEl>
                                        <p:attrNameLst>
                                          <p:attrName>ppt_x</p:attrName>
                                        </p:attrNameLst>
                                      </p:cBhvr>
                                      <p:tavLst>
                                        <p:tav tm="0">
                                          <p:val>
                                            <p:strVal val="0-#ppt_w/2"/>
                                          </p:val>
                                        </p:tav>
                                        <p:tav tm="100000">
                                          <p:val>
                                            <p:strVal val="#ppt_x"/>
                                          </p:val>
                                        </p:tav>
                                      </p:tavLst>
                                    </p:anim>
                                    <p:anim calcmode="lin" valueType="num">
                                      <p:cBhvr additive="base">
                                        <p:cTn id="66" dur="500" fill="hold"/>
                                        <p:tgtEl>
                                          <p:spTgt spid="76802"/>
                                        </p:tgtEl>
                                        <p:attrNameLst>
                                          <p:attrName>ppt_y</p:attrName>
                                        </p:attrNameLst>
                                      </p:cBhvr>
                                      <p:tavLst>
                                        <p:tav tm="0">
                                          <p:val>
                                            <p:strVal val="#ppt_y"/>
                                          </p:val>
                                        </p:tav>
                                        <p:tav tm="100000">
                                          <p:val>
                                            <p:strVal val="#ppt_y"/>
                                          </p:val>
                                        </p:tav>
                                      </p:tavLst>
                                    </p:anim>
                                  </p:childTnLst>
                                </p:cTn>
                              </p:par>
                            </p:childTnLst>
                          </p:cTn>
                        </p:par>
                        <p:par>
                          <p:cTn id="67" fill="hold">
                            <p:stCondLst>
                              <p:cond delay="8500"/>
                            </p:stCondLst>
                            <p:childTnLst>
                              <p:par>
                                <p:cTn id="68" presetID="9" presetClass="entr" presetSubtype="0" fill="hold" grpId="0" nodeType="afterEffect">
                                  <p:stCondLst>
                                    <p:cond delay="0"/>
                                  </p:stCondLst>
                                  <p:childTnLst>
                                    <p:set>
                                      <p:cBhvr>
                                        <p:cTn id="69" dur="1" fill="hold">
                                          <p:stCondLst>
                                            <p:cond delay="0"/>
                                          </p:stCondLst>
                                        </p:cTn>
                                        <p:tgtEl>
                                          <p:spTgt spid="76820"/>
                                        </p:tgtEl>
                                        <p:attrNameLst>
                                          <p:attrName>style.visibility</p:attrName>
                                        </p:attrNameLst>
                                      </p:cBhvr>
                                      <p:to>
                                        <p:strVal val="visible"/>
                                      </p:to>
                                    </p:set>
                                    <p:animEffect transition="in" filter="dissolve">
                                      <p:cBhvr>
                                        <p:cTn id="70" dur="500"/>
                                        <p:tgtEl>
                                          <p:spTgt spid="76820"/>
                                        </p:tgtEl>
                                      </p:cBhvr>
                                    </p:animEffect>
                                  </p:childTnLst>
                                </p:cTn>
                              </p:par>
                            </p:childTnLst>
                          </p:cTn>
                        </p:par>
                        <p:par>
                          <p:cTn id="71" fill="hold">
                            <p:stCondLst>
                              <p:cond delay="9000"/>
                            </p:stCondLst>
                            <p:childTnLst>
                              <p:par>
                                <p:cTn id="72" presetID="9" presetClass="entr" presetSubtype="0" fill="hold" grpId="0" nodeType="afterEffect">
                                  <p:stCondLst>
                                    <p:cond delay="0"/>
                                  </p:stCondLst>
                                  <p:childTnLst>
                                    <p:set>
                                      <p:cBhvr>
                                        <p:cTn id="73" dur="1" fill="hold">
                                          <p:stCondLst>
                                            <p:cond delay="0"/>
                                          </p:stCondLst>
                                        </p:cTn>
                                        <p:tgtEl>
                                          <p:spTgt spid="76807"/>
                                        </p:tgtEl>
                                        <p:attrNameLst>
                                          <p:attrName>style.visibility</p:attrName>
                                        </p:attrNameLst>
                                      </p:cBhvr>
                                      <p:to>
                                        <p:strVal val="visible"/>
                                      </p:to>
                                    </p:set>
                                    <p:animEffect transition="in" filter="dissolve">
                                      <p:cBhvr>
                                        <p:cTn id="74" dur="500"/>
                                        <p:tgtEl>
                                          <p:spTgt spid="76807"/>
                                        </p:tgtEl>
                                      </p:cBhvr>
                                    </p:animEffect>
                                  </p:childTnLst>
                                </p:cTn>
                              </p:par>
                            </p:childTnLst>
                          </p:cTn>
                        </p:par>
                        <p:par>
                          <p:cTn id="75" fill="hold">
                            <p:stCondLst>
                              <p:cond delay="9500"/>
                            </p:stCondLst>
                            <p:childTnLst>
                              <p:par>
                                <p:cTn id="76" presetID="9" presetClass="entr" presetSubtype="0" fill="hold" grpId="0" nodeType="afterEffect">
                                  <p:stCondLst>
                                    <p:cond delay="0"/>
                                  </p:stCondLst>
                                  <p:childTnLst>
                                    <p:set>
                                      <p:cBhvr>
                                        <p:cTn id="77" dur="1" fill="hold">
                                          <p:stCondLst>
                                            <p:cond delay="0"/>
                                          </p:stCondLst>
                                        </p:cTn>
                                        <p:tgtEl>
                                          <p:spTgt spid="76808"/>
                                        </p:tgtEl>
                                        <p:attrNameLst>
                                          <p:attrName>style.visibility</p:attrName>
                                        </p:attrNameLst>
                                      </p:cBhvr>
                                      <p:to>
                                        <p:strVal val="visible"/>
                                      </p:to>
                                    </p:set>
                                    <p:animEffect transition="in" filter="dissolve">
                                      <p:cBhvr>
                                        <p:cTn id="78" dur="500"/>
                                        <p:tgtEl>
                                          <p:spTgt spid="76808"/>
                                        </p:tgtEl>
                                      </p:cBhvr>
                                    </p:animEffect>
                                  </p:childTnLst>
                                </p:cTn>
                              </p:par>
                            </p:childTnLst>
                          </p:cTn>
                        </p:par>
                        <p:par>
                          <p:cTn id="79" fill="hold">
                            <p:stCondLst>
                              <p:cond delay="10000"/>
                            </p:stCondLst>
                            <p:childTnLst>
                              <p:par>
                                <p:cTn id="80" presetID="9" presetClass="entr" presetSubtype="0" fill="hold" grpId="0" nodeType="afterEffect">
                                  <p:stCondLst>
                                    <p:cond delay="0"/>
                                  </p:stCondLst>
                                  <p:childTnLst>
                                    <p:set>
                                      <p:cBhvr>
                                        <p:cTn id="81" dur="1" fill="hold">
                                          <p:stCondLst>
                                            <p:cond delay="0"/>
                                          </p:stCondLst>
                                        </p:cTn>
                                        <p:tgtEl>
                                          <p:spTgt spid="76809"/>
                                        </p:tgtEl>
                                        <p:attrNameLst>
                                          <p:attrName>style.visibility</p:attrName>
                                        </p:attrNameLst>
                                      </p:cBhvr>
                                      <p:to>
                                        <p:strVal val="visible"/>
                                      </p:to>
                                    </p:set>
                                    <p:animEffect transition="in" filter="dissolve">
                                      <p:cBhvr>
                                        <p:cTn id="82" dur="500"/>
                                        <p:tgtEl>
                                          <p:spTgt spid="76809"/>
                                        </p:tgtEl>
                                      </p:cBhvr>
                                    </p:animEffect>
                                  </p:childTnLst>
                                </p:cTn>
                              </p:par>
                            </p:childTnLst>
                          </p:cTn>
                        </p:par>
                        <p:par>
                          <p:cTn id="83" fill="hold">
                            <p:stCondLst>
                              <p:cond delay="10500"/>
                            </p:stCondLst>
                            <p:childTnLst>
                              <p:par>
                                <p:cTn id="84" presetID="9" presetClass="entr" presetSubtype="0" fill="hold" nodeType="afterEffect">
                                  <p:stCondLst>
                                    <p:cond delay="0"/>
                                  </p:stCondLst>
                                  <p:childTnLst>
                                    <p:set>
                                      <p:cBhvr>
                                        <p:cTn id="85" dur="1" fill="hold">
                                          <p:stCondLst>
                                            <p:cond delay="0"/>
                                          </p:stCondLst>
                                        </p:cTn>
                                        <p:tgtEl>
                                          <p:spTgt spid="76828"/>
                                        </p:tgtEl>
                                        <p:attrNameLst>
                                          <p:attrName>style.visibility</p:attrName>
                                        </p:attrNameLst>
                                      </p:cBhvr>
                                      <p:to>
                                        <p:strVal val="visible"/>
                                      </p:to>
                                    </p:set>
                                    <p:animEffect transition="in" filter="dissolve">
                                      <p:cBhvr>
                                        <p:cTn id="86" dur="500"/>
                                        <p:tgtEl>
                                          <p:spTgt spid="76828"/>
                                        </p:tgtEl>
                                      </p:cBhvr>
                                    </p:animEffect>
                                  </p:childTnLst>
                                </p:cTn>
                              </p:par>
                            </p:childTnLst>
                          </p:cTn>
                        </p:par>
                        <p:par>
                          <p:cTn id="87" fill="hold">
                            <p:stCondLst>
                              <p:cond delay="11000"/>
                            </p:stCondLst>
                            <p:childTnLst>
                              <p:par>
                                <p:cTn id="88" presetID="22" presetClass="entr" presetSubtype="8" fill="hold" grpId="0" nodeType="afterEffect">
                                  <p:stCondLst>
                                    <p:cond delay="0"/>
                                  </p:stCondLst>
                                  <p:childTnLst>
                                    <p:set>
                                      <p:cBhvr>
                                        <p:cTn id="89" dur="1" fill="hold">
                                          <p:stCondLst>
                                            <p:cond delay="0"/>
                                          </p:stCondLst>
                                        </p:cTn>
                                        <p:tgtEl>
                                          <p:spTgt spid="76823"/>
                                        </p:tgtEl>
                                        <p:attrNameLst>
                                          <p:attrName>style.visibility</p:attrName>
                                        </p:attrNameLst>
                                      </p:cBhvr>
                                      <p:to>
                                        <p:strVal val="visible"/>
                                      </p:to>
                                    </p:set>
                                    <p:animEffect transition="in" filter="wipe(left)">
                                      <p:cBhvr>
                                        <p:cTn id="90" dur="500"/>
                                        <p:tgtEl>
                                          <p:spTgt spid="76823"/>
                                        </p:tgtEl>
                                      </p:cBhvr>
                                    </p:animEffect>
                                  </p:childTnLst>
                                </p:cTn>
                              </p:par>
                            </p:childTnLst>
                          </p:cTn>
                        </p:par>
                        <p:par>
                          <p:cTn id="91" fill="hold">
                            <p:stCondLst>
                              <p:cond delay="11500"/>
                            </p:stCondLst>
                            <p:childTnLst>
                              <p:par>
                                <p:cTn id="92" presetID="22" presetClass="entr" presetSubtype="8" fill="hold" grpId="0" nodeType="afterEffect">
                                  <p:stCondLst>
                                    <p:cond delay="0"/>
                                  </p:stCondLst>
                                  <p:childTnLst>
                                    <p:set>
                                      <p:cBhvr>
                                        <p:cTn id="93" dur="1" fill="hold">
                                          <p:stCondLst>
                                            <p:cond delay="0"/>
                                          </p:stCondLst>
                                        </p:cTn>
                                        <p:tgtEl>
                                          <p:spTgt spid="76824"/>
                                        </p:tgtEl>
                                        <p:attrNameLst>
                                          <p:attrName>style.visibility</p:attrName>
                                        </p:attrNameLst>
                                      </p:cBhvr>
                                      <p:to>
                                        <p:strVal val="visible"/>
                                      </p:to>
                                    </p:set>
                                    <p:animEffect transition="in" filter="wipe(left)">
                                      <p:cBhvr>
                                        <p:cTn id="94" dur="500"/>
                                        <p:tgtEl>
                                          <p:spTgt spid="76824"/>
                                        </p:tgtEl>
                                      </p:cBhvr>
                                    </p:animEffect>
                                  </p:childTnLst>
                                </p:cTn>
                              </p:par>
                            </p:childTnLst>
                          </p:cTn>
                        </p:par>
                        <p:par>
                          <p:cTn id="95" fill="hold">
                            <p:stCondLst>
                              <p:cond delay="12000"/>
                            </p:stCondLst>
                            <p:childTnLst>
                              <p:par>
                                <p:cTn id="96" presetID="22" presetClass="entr" presetSubtype="8" fill="hold" grpId="0" nodeType="afterEffect">
                                  <p:stCondLst>
                                    <p:cond delay="0"/>
                                  </p:stCondLst>
                                  <p:childTnLst>
                                    <p:set>
                                      <p:cBhvr>
                                        <p:cTn id="97" dur="1" fill="hold">
                                          <p:stCondLst>
                                            <p:cond delay="0"/>
                                          </p:stCondLst>
                                        </p:cTn>
                                        <p:tgtEl>
                                          <p:spTgt spid="76825"/>
                                        </p:tgtEl>
                                        <p:attrNameLst>
                                          <p:attrName>style.visibility</p:attrName>
                                        </p:attrNameLst>
                                      </p:cBhvr>
                                      <p:to>
                                        <p:strVal val="visible"/>
                                      </p:to>
                                    </p:set>
                                    <p:animEffect transition="in" filter="wipe(left)">
                                      <p:cBhvr>
                                        <p:cTn id="98" dur="500"/>
                                        <p:tgtEl>
                                          <p:spTgt spid="76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utoUpdateAnimBg="0"/>
      <p:bldP spid="76803" grpId="0" animBg="1" autoUpdateAnimBg="0"/>
      <p:bldP spid="76806" grpId="0" autoUpdateAnimBg="0"/>
      <p:bldP spid="76807" grpId="0" autoUpdateAnimBg="0"/>
      <p:bldP spid="76808" grpId="0" autoUpdateAnimBg="0"/>
      <p:bldP spid="76809" grpId="0" autoUpdateAnimBg="0"/>
      <p:bldP spid="76810" grpId="0" autoUpdateAnimBg="0"/>
      <p:bldP spid="76811" grpId="0" autoUpdateAnimBg="0"/>
      <p:bldP spid="76812" grpId="0" autoUpdateAnimBg="0"/>
      <p:bldP spid="76815" grpId="0" autoUpdateAnimBg="0"/>
      <p:bldP spid="76816" grpId="0" autoUpdateAnimBg="0"/>
      <p:bldP spid="76817" grpId="0" autoUpdateAnimBg="0"/>
      <p:bldP spid="76818" grpId="0" autoUpdateAnimBg="0"/>
      <p:bldP spid="76819" grpId="0" autoUpdateAnimBg="0"/>
      <p:bldP spid="76820" grpId="0" autoUpdateAnimBg="0"/>
      <p:bldP spid="76821" grpId="0" autoUpdateAnimBg="0"/>
      <p:bldP spid="76822" grpId="0" autoUpdateAnimBg="0"/>
      <p:bldP spid="76823" grpId="0" animBg="1"/>
      <p:bldP spid="76824" grpId="0" animBg="1"/>
      <p:bldP spid="768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828800"/>
          </a:xfrm>
        </p:spPr>
        <p:txBody>
          <a:bodyPr/>
          <a:lstStyle/>
          <a:p>
            <a:r>
              <a:rPr lang="en-US" sz="2400" dirty="0"/>
              <a:t/>
            </a:r>
            <a:br>
              <a:rPr lang="en-US" sz="2400" dirty="0"/>
            </a:br>
            <a:r>
              <a:rPr lang="en-US" sz="2400" dirty="0"/>
              <a:t/>
            </a:r>
            <a:br>
              <a:rPr lang="en-US" sz="2400" dirty="0"/>
            </a:br>
            <a:r>
              <a:rPr lang="en-US" sz="2400" dirty="0"/>
              <a:t/>
            </a:r>
            <a:br>
              <a:rPr lang="en-US" sz="2400" dirty="0"/>
            </a:b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r>
              <a:rPr lang="en-US" sz="2400" dirty="0">
                <a:solidFill>
                  <a:srgbClr val="FF0000"/>
                </a:solidFill>
              </a:rPr>
              <a:t>From Knowledge Economy to Creative Economy</a:t>
            </a:r>
            <a:br>
              <a:rPr lang="en-US" sz="2400" dirty="0">
                <a:solidFill>
                  <a:srgbClr val="FF0000"/>
                </a:solidFill>
              </a:rPr>
            </a:br>
            <a:r>
              <a:rPr lang="en-US" sz="2400" dirty="0"/>
              <a:t/>
            </a:r>
            <a:br>
              <a:rPr lang="en-US" sz="2400" dirty="0"/>
            </a:br>
            <a:r>
              <a:rPr lang="en-US" sz="2000" dirty="0"/>
              <a:t/>
            </a:r>
            <a:br>
              <a:rPr lang="en-US" sz="2000" dirty="0"/>
            </a:br>
            <a:r>
              <a:rPr lang="en-US" sz="2000" dirty="0"/>
              <a:t>       DESIGN                    CREATE                    IMPLEMENT</a:t>
            </a:r>
            <a:r>
              <a:rPr lang="en-US" sz="2400" dirty="0"/>
              <a:t/>
            </a:r>
            <a:br>
              <a:rPr lang="en-US" sz="2400" dirty="0"/>
            </a:br>
            <a:endParaRPr lang="en-US" sz="2400" dirty="0"/>
          </a:p>
        </p:txBody>
      </p:sp>
      <p:pic>
        <p:nvPicPr>
          <p:cNvPr id="20483" name="Content Placeholder 3"/>
          <p:cNvPicPr>
            <a:picLocks noGrp="1" noChangeAspect="1"/>
          </p:cNvPicPr>
          <p:nvPr>
            <p:ph sz="quarter" idx="1"/>
          </p:nvPr>
        </p:nvPicPr>
        <p:blipFill>
          <a:blip r:embed="rId2"/>
          <a:srcRect/>
          <a:stretch>
            <a:fillRect/>
          </a:stretch>
        </p:blipFill>
        <p:spPr>
          <a:xfrm>
            <a:off x="3124200" y="2209800"/>
            <a:ext cx="2425700" cy="3429000"/>
          </a:xfrm>
        </p:spPr>
      </p:pic>
      <p:pic>
        <p:nvPicPr>
          <p:cNvPr id="20484" name="Content Placeholder 3"/>
          <p:cNvPicPr>
            <a:picLocks noChangeAspect="1"/>
          </p:cNvPicPr>
          <p:nvPr/>
        </p:nvPicPr>
        <p:blipFill>
          <a:blip r:embed="rId3"/>
          <a:srcRect/>
          <a:stretch>
            <a:fillRect/>
          </a:stretch>
        </p:blipFill>
        <p:spPr bwMode="auto">
          <a:xfrm>
            <a:off x="457200" y="2209800"/>
            <a:ext cx="2419350" cy="3429000"/>
          </a:xfrm>
          <a:prstGeom prst="rect">
            <a:avLst/>
          </a:prstGeom>
          <a:noFill/>
          <a:ln w="9525">
            <a:noFill/>
            <a:miter lim="800000"/>
            <a:headEnd/>
            <a:tailEnd/>
          </a:ln>
        </p:spPr>
      </p:pic>
      <p:pic>
        <p:nvPicPr>
          <p:cNvPr id="20485" name="Content Placeholder 3"/>
          <p:cNvPicPr>
            <a:picLocks noChangeAspect="1"/>
          </p:cNvPicPr>
          <p:nvPr/>
        </p:nvPicPr>
        <p:blipFill>
          <a:blip r:embed="rId4"/>
          <a:srcRect/>
          <a:stretch>
            <a:fillRect/>
          </a:stretch>
        </p:blipFill>
        <p:spPr bwMode="auto">
          <a:xfrm>
            <a:off x="5867400" y="2209800"/>
            <a:ext cx="2901950" cy="34290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228600" y="2235200"/>
            <a:ext cx="2647950" cy="3403600"/>
          </a:xfrm>
          <a:prstGeom prst="rect">
            <a:avLst/>
          </a:prstGeom>
        </p:spPr>
      </p:pic>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400" dirty="0"/>
              <a:t>Brilliant Machines (Deep Blue and Mr. Watson)             Can I Help You Think?</a:t>
            </a:r>
            <a:br>
              <a:rPr lang="en-US" sz="2400" dirty="0"/>
            </a:br>
            <a:endParaRPr lang="en-US" sz="2400" dirty="0"/>
          </a:p>
        </p:txBody>
      </p:sp>
      <p:pic>
        <p:nvPicPr>
          <p:cNvPr id="4" name="Content Placeholder 3" descr="robot.jpg"/>
          <p:cNvPicPr>
            <a:picLocks noGrp="1" noChangeAspect="1"/>
          </p:cNvPicPr>
          <p:nvPr>
            <p:ph sz="quarter" idx="1"/>
          </p:nvPr>
        </p:nvPicPr>
        <p:blipFill>
          <a:blip r:embed="rId2"/>
          <a:stretch>
            <a:fillRect/>
          </a:stretch>
        </p:blipFill>
        <p:spPr>
          <a:xfrm>
            <a:off x="457200" y="1374812"/>
            <a:ext cx="8229600" cy="4625901"/>
          </a:xfrm>
        </p:spPr>
      </p:pic>
      <p:sp>
        <p:nvSpPr>
          <p:cNvPr id="3" name="TextBox 2"/>
          <p:cNvSpPr txBox="1"/>
          <p:nvPr/>
        </p:nvSpPr>
        <p:spPr>
          <a:xfrm>
            <a:off x="914400" y="6000713"/>
            <a:ext cx="4724400" cy="646331"/>
          </a:xfrm>
          <a:prstGeom prst="rect">
            <a:avLst/>
          </a:prstGeom>
          <a:noFill/>
        </p:spPr>
        <p:txBody>
          <a:bodyPr wrap="square" rtlCol="0">
            <a:spAutoFit/>
          </a:bodyPr>
          <a:lstStyle/>
          <a:p>
            <a:pPr algn="ctr"/>
            <a:r>
              <a:rPr lang="en-US" dirty="0">
                <a:solidFill>
                  <a:srgbClr val="FF0000"/>
                </a:solidFill>
              </a:rPr>
              <a:t>As Outline in </a:t>
            </a:r>
            <a:r>
              <a:rPr lang="en-US" i="1" u="sng" dirty="0">
                <a:solidFill>
                  <a:srgbClr val="FF0000"/>
                </a:solidFill>
              </a:rPr>
              <a:t>The Second Machine Age </a:t>
            </a:r>
            <a:r>
              <a:rPr lang="en-US" dirty="0">
                <a:solidFill>
                  <a:srgbClr val="FF0000"/>
                </a:solidFill>
              </a:rPr>
              <a:t>by Erik </a:t>
            </a:r>
            <a:r>
              <a:rPr lang="en-US" dirty="0" err="1">
                <a:solidFill>
                  <a:srgbClr val="FF0000"/>
                </a:solidFill>
              </a:rPr>
              <a:t>Brynjolfsson</a:t>
            </a:r>
            <a:r>
              <a:rPr lang="en-US" dirty="0">
                <a:solidFill>
                  <a:srgbClr val="FF0000"/>
                </a:solidFill>
              </a:rPr>
              <a:t> and </a:t>
            </a:r>
            <a:r>
              <a:rPr lang="en-US" dirty="0" err="1">
                <a:solidFill>
                  <a:srgbClr val="FF0000"/>
                </a:solidFill>
              </a:rPr>
              <a:t>Andew</a:t>
            </a:r>
            <a:r>
              <a:rPr lang="en-US" dirty="0">
                <a:solidFill>
                  <a:srgbClr val="FF0000"/>
                </a:solidFill>
              </a:rPr>
              <a:t> McAfee 2014</a:t>
            </a:r>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sz="6000"/>
          </a:p>
        </p:txBody>
      </p:sp>
      <p:sp>
        <p:nvSpPr>
          <p:cNvPr id="21507" name="Content Placeholder 2"/>
          <p:cNvSpPr>
            <a:spLocks noGrp="1"/>
          </p:cNvSpPr>
          <p:nvPr>
            <p:ph sz="quarter" idx="1"/>
          </p:nvPr>
        </p:nvSpPr>
        <p:spPr>
          <a:xfrm>
            <a:off x="457200" y="1219200"/>
            <a:ext cx="8229600" cy="4937125"/>
          </a:xfrm>
        </p:spPr>
        <p:txBody>
          <a:bodyPr/>
          <a:lstStyle/>
          <a:p>
            <a:pPr algn="ctr"/>
            <a:r>
              <a:rPr lang="en-US" sz="9600">
                <a:solidFill>
                  <a:srgbClr val="FF0000"/>
                </a:solidFill>
              </a:rPr>
              <a:t>Challenges</a:t>
            </a:r>
          </a:p>
          <a:p>
            <a:pPr algn="ctr"/>
            <a:r>
              <a:rPr lang="en-US" sz="6000">
                <a:solidFill>
                  <a:srgbClr val="FF0000"/>
                </a:solidFill>
              </a:rPr>
              <a:t>The Transformation</a:t>
            </a:r>
          </a:p>
        </p:txBody>
      </p:sp>
    </p:spTree>
    <p:extLst>
      <p:ext uri="{BB962C8B-B14F-4D97-AF65-F5344CB8AC3E}">
        <p14:creationId xmlns:p14="http://schemas.microsoft.com/office/powerpoint/2010/main" val="2444427682"/>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762000"/>
            <a:ext cx="8229600" cy="990600"/>
          </a:xfrm>
        </p:spPr>
        <p:txBody>
          <a:bodyPr/>
          <a:lstStyle/>
          <a:p>
            <a:r>
              <a:rPr lang="en-US" dirty="0"/>
              <a:t>Income Share to Top 10 Percent 1917-2007</a:t>
            </a:r>
          </a:p>
        </p:txBody>
      </p:sp>
      <p:pic>
        <p:nvPicPr>
          <p:cNvPr id="21507" name="Content Placeholder 3" descr="IncomeInequalitysaez-UStopincomes-2007.pdf"/>
          <p:cNvPicPr>
            <a:picLocks noGrp="1" noChangeAspect="1"/>
          </p:cNvPicPr>
          <p:nvPr>
            <p:ph sz="quarter" idx="1"/>
          </p:nvPr>
        </p:nvPicPr>
        <p:blipFill>
          <a:blip r:embed="rId2"/>
          <a:srcRect/>
          <a:stretch>
            <a:fillRect/>
          </a:stretch>
        </p:blipFill>
        <p:spPr>
          <a:xfrm>
            <a:off x="457200" y="1295400"/>
            <a:ext cx="8124825" cy="8382000"/>
          </a:xfrm>
        </p:spPr>
      </p:pic>
    </p:spTree>
    <p:extLst>
      <p:ext uri="{BB962C8B-B14F-4D97-AF65-F5344CB8AC3E}">
        <p14:creationId xmlns:p14="http://schemas.microsoft.com/office/powerpoint/2010/main" val="2039362749"/>
      </p:ext>
    </p:extLst>
  </p:cSld>
  <p:clrMapOvr>
    <a:masterClrMapping/>
  </p:clrMapOvr>
  <p:transition spd="med">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POWER3D CRC" val="9446908f012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43819</TotalTime>
  <Words>1975</Words>
  <Application>Microsoft Office PowerPoint</Application>
  <PresentationFormat>On-screen Show (4:3)</PresentationFormat>
  <Paragraphs>303</Paragraphs>
  <Slides>42</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ＭＳ Ｐゴシック</vt:lpstr>
      <vt:lpstr>ＭＳ Ｐゴシック</vt:lpstr>
      <vt:lpstr>Arial</vt:lpstr>
      <vt:lpstr>Arial Rounded MT Bold</vt:lpstr>
      <vt:lpstr>Bookman Old Style</vt:lpstr>
      <vt:lpstr>Calibri</vt:lpstr>
      <vt:lpstr>Gill Sans MT</vt:lpstr>
      <vt:lpstr>Impact</vt:lpstr>
      <vt:lpstr>Mangal</vt:lpstr>
      <vt:lpstr>Poor Richard</vt:lpstr>
      <vt:lpstr>Tahoma</vt:lpstr>
      <vt:lpstr>Times</vt:lpstr>
      <vt:lpstr>Times New Roman</vt:lpstr>
      <vt:lpstr>Wingdings</vt:lpstr>
      <vt:lpstr>Wingdings 3</vt:lpstr>
      <vt:lpstr>Origin</vt:lpstr>
      <vt:lpstr>SOUTHERN UNIVERSITY AND A&amp;M COLLEGE COLLEGE OF BUSINESS 1937-2018 B&amp;I Cluster Spring 2018 </vt:lpstr>
      <vt:lpstr>The Five Cs of Innovation Change, Challenges, Choices, Creation, and Completion</vt:lpstr>
      <vt:lpstr>The New Economy</vt:lpstr>
      <vt:lpstr>How to Solve the Economic Problem Hunter Gatherer Age</vt:lpstr>
      <vt:lpstr>Accelerating Pace of Change</vt:lpstr>
      <vt:lpstr>       From Knowledge Economy to Creative Economy          DESIGN                    CREATE                    IMPLEMENT </vt:lpstr>
      <vt:lpstr>Brilliant Machines (Deep Blue and Mr. Watson)             Can I Help You Think? </vt:lpstr>
      <vt:lpstr>PowerPoint Presentation</vt:lpstr>
      <vt:lpstr>Income Share to Top 10 Percent 1917-2007</vt:lpstr>
      <vt:lpstr>Growth in Wages by Education 1973-2005 </vt:lpstr>
      <vt:lpstr>PowerPoint Presentation</vt:lpstr>
      <vt:lpstr>Vision  The Best Way to Predict the Future is to Create It</vt:lpstr>
      <vt:lpstr>PowerPoint Presentation</vt:lpstr>
      <vt:lpstr>Leadership</vt:lpstr>
      <vt:lpstr>Leadership Challenges</vt:lpstr>
      <vt:lpstr>Planning Success Principles</vt:lpstr>
      <vt:lpstr>Strategic Framework</vt:lpstr>
      <vt:lpstr>Professional Responsibilities</vt:lpstr>
      <vt:lpstr>PowerPoint Presentation</vt:lpstr>
      <vt:lpstr>The Timmons’ Model of the           Entrepreneurial Process</vt:lpstr>
      <vt:lpstr>Business School Accreditation AACSB Accreditation </vt:lpstr>
      <vt:lpstr>AACSB 2013 Major Standards</vt:lpstr>
      <vt:lpstr>Professional Development</vt:lpstr>
      <vt:lpstr>Academic Innovation</vt:lpstr>
      <vt:lpstr>Student Achievement</vt:lpstr>
      <vt:lpstr>                Areas of Support to the College of Business    </vt:lpstr>
      <vt:lpstr>Proposed New Academic Programs</vt:lpstr>
      <vt:lpstr>Louisiana Effective Leadership Program</vt:lpstr>
      <vt:lpstr>PowerPoint Presentation</vt:lpstr>
      <vt:lpstr>Speakers and Field Trips</vt:lpstr>
      <vt:lpstr>Student Leadership</vt:lpstr>
      <vt:lpstr>Meet Our Interns/Co-Ops at J&amp;J</vt:lpstr>
      <vt:lpstr>PowerPoint Presentation</vt:lpstr>
      <vt:lpstr>Liberia Opportunities 2010-2011</vt:lpstr>
      <vt:lpstr>Opportunities in Brazil for HBCUs “Science without Borders”</vt:lpstr>
      <vt:lpstr>100,000 Strong Initiative</vt:lpstr>
      <vt:lpstr>PowerPoint Presentation</vt:lpstr>
      <vt:lpstr>  </vt:lpstr>
      <vt:lpstr>Malcolm Gladwell and his Book  Outliers: The Story of Success</vt:lpstr>
      <vt:lpstr>PowerPoint Presentation</vt:lpstr>
      <vt:lpstr>Why Geese Fly the V-Formation</vt:lpstr>
      <vt:lpstr>    Questions and Answers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UNIVERSITY AND A&amp;M COLLEGE COLLEGE OF BUSINESS</dc:title>
  <dc:creator>Melanie Powell Rey</dc:creator>
  <cp:lastModifiedBy>Dr. Andrew</cp:lastModifiedBy>
  <cp:revision>1337</cp:revision>
  <cp:lastPrinted>2016-04-01T03:06:43Z</cp:lastPrinted>
  <dcterms:created xsi:type="dcterms:W3CDTF">2016-06-16T19:18:30Z</dcterms:created>
  <dcterms:modified xsi:type="dcterms:W3CDTF">2018-11-26T04:51:50Z</dcterms:modified>
</cp:coreProperties>
</file>